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56" r:id="rId4"/>
    <p:sldId id="281" r:id="rId5"/>
    <p:sldId id="279" r:id="rId6"/>
    <p:sldId id="280" r:id="rId7"/>
    <p:sldId id="282" r:id="rId8"/>
    <p:sldId id="283" r:id="rId9"/>
    <p:sldId id="285" r:id="rId10"/>
    <p:sldId id="286"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30" d="100"/>
          <a:sy n="30" d="100"/>
        </p:scale>
        <p:origin x="2056"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124A-D4CB-32BA-488E-A83E17D08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FA791CA-1E9A-7EA8-F0A7-5136916E8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BF1A177-3008-7C53-4A41-BFA4E5BDFFA1}"/>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5" name="Footer Placeholder 4">
            <a:extLst>
              <a:ext uri="{FF2B5EF4-FFF2-40B4-BE49-F238E27FC236}">
                <a16:creationId xmlns:a16="http://schemas.microsoft.com/office/drawing/2014/main" id="{3A1BEDAB-687A-A4B2-E463-F8AB76799ED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1A65E9-8D7A-CE39-1EE5-7E3102BBBA68}"/>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242401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2B0C-2BBD-9C6B-9869-EDA9EC14688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C9E3527-8A02-8852-C553-6B0454812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F5CA786-3259-7F5C-BDD6-2CE2B62177A0}"/>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5" name="Footer Placeholder 4">
            <a:extLst>
              <a:ext uri="{FF2B5EF4-FFF2-40B4-BE49-F238E27FC236}">
                <a16:creationId xmlns:a16="http://schemas.microsoft.com/office/drawing/2014/main" id="{9D2AF606-A950-731B-DA0E-39DA425CE0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6B8A757-4052-68B5-510D-36E329E0F9E3}"/>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373716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8030D-F39F-2493-C4F7-4BBF50737A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9D210DB-5803-307C-AB9C-70515C7D12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65F2DF-C7BD-6932-0D02-FEC0C0C89E75}"/>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5" name="Footer Placeholder 4">
            <a:extLst>
              <a:ext uri="{FF2B5EF4-FFF2-40B4-BE49-F238E27FC236}">
                <a16:creationId xmlns:a16="http://schemas.microsoft.com/office/drawing/2014/main" id="{468335C0-433A-C699-CA1B-1835016178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6BD661-9B48-0578-62AB-E97A4B3A21E3}"/>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67262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9149-5CD8-F8AA-808D-864009D367B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4DAF78E-7783-F398-2F64-00928FB740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34A70F-4F50-D827-F0A7-175524284E1D}"/>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5" name="Footer Placeholder 4">
            <a:extLst>
              <a:ext uri="{FF2B5EF4-FFF2-40B4-BE49-F238E27FC236}">
                <a16:creationId xmlns:a16="http://schemas.microsoft.com/office/drawing/2014/main" id="{D63346A4-FFA6-AFA3-8A54-C9BA15DFD3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F7B3C0-CDB0-7F62-516E-6C6923E13098}"/>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55234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3743-AD43-6C43-C495-5894A86B36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191158B-0411-93AE-A4B1-94D0F94AD0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AA2460-FCB7-FAE3-AFD4-80D7497BB1F8}"/>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5" name="Footer Placeholder 4">
            <a:extLst>
              <a:ext uri="{FF2B5EF4-FFF2-40B4-BE49-F238E27FC236}">
                <a16:creationId xmlns:a16="http://schemas.microsoft.com/office/drawing/2014/main" id="{88C0B155-3F8F-7892-8A61-9FC2D9DE6D1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A319259-223A-49A8-4D21-707A78F45181}"/>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17364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13D5-16EE-66DF-B54D-43CEE22447A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E5F380B-28EF-924A-9D97-A5BA9B8D96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FE1FED6-193F-C94C-BE6D-AFA5F578EF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EB8698F-6EA3-2D80-13EA-4EC555D2C2CF}"/>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6" name="Footer Placeholder 5">
            <a:extLst>
              <a:ext uri="{FF2B5EF4-FFF2-40B4-BE49-F238E27FC236}">
                <a16:creationId xmlns:a16="http://schemas.microsoft.com/office/drawing/2014/main" id="{0F13C100-C272-DBED-9CC7-F71B487A03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9BDF296-D93A-A345-BF84-16E1B9DF85F6}"/>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342408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4CD6-CDCA-CB7C-960A-E4271954DA0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F73A16E-6417-759A-E93D-C50673A5CE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83792E-BC66-A24D-CBED-0A32F88FCD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FBCFF49-2ECA-1330-BE4D-0D18464C4C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DE81F-AE8E-2811-90A1-E2645C46E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8EB1F95-3381-511C-2406-89011E84F400}"/>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8" name="Footer Placeholder 7">
            <a:extLst>
              <a:ext uri="{FF2B5EF4-FFF2-40B4-BE49-F238E27FC236}">
                <a16:creationId xmlns:a16="http://schemas.microsoft.com/office/drawing/2014/main" id="{BFCE1AD8-4592-8822-BF4C-2093C62319E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ACD432A-3511-A732-2982-4745BE16590C}"/>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119127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8B7A-B871-2269-3649-7709594BEC3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A80CE1F-7091-14F9-4FA2-E0A00A93CB8A}"/>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4" name="Footer Placeholder 3">
            <a:extLst>
              <a:ext uri="{FF2B5EF4-FFF2-40B4-BE49-F238E27FC236}">
                <a16:creationId xmlns:a16="http://schemas.microsoft.com/office/drawing/2014/main" id="{824A4407-EA04-1A69-2886-7218400F536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6C73074-5B0F-8C38-FE70-B0A33DAB876E}"/>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135899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CA6E0-D6EE-A3DA-0D71-883FC5ABF57C}"/>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3" name="Footer Placeholder 2">
            <a:extLst>
              <a:ext uri="{FF2B5EF4-FFF2-40B4-BE49-F238E27FC236}">
                <a16:creationId xmlns:a16="http://schemas.microsoft.com/office/drawing/2014/main" id="{56CC80DD-0104-385D-AC59-DFA9B7671F3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5C9CAD8-5A9B-974E-3014-4492803E403F}"/>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230838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25EC-169E-123A-F4EE-2E5F2781C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C3F8AD6-04D5-DE9A-3C75-7F9826993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E015F21-A345-0B9F-BDE2-3C5BB7AB1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7208F-48C6-A44B-BB3B-03E221222A1B}"/>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6" name="Footer Placeholder 5">
            <a:extLst>
              <a:ext uri="{FF2B5EF4-FFF2-40B4-BE49-F238E27FC236}">
                <a16:creationId xmlns:a16="http://schemas.microsoft.com/office/drawing/2014/main" id="{6855FC2A-993A-0249-B3E4-C1DEF50E890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6C19B0-4DA6-2791-CFFC-0DB06CAF7EB5}"/>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228339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4325-1A58-C581-2098-79AE0C714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4A78BA1-10FE-AEEF-E218-E7E0374B5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CB00B94-C09C-8290-DC8B-86ECFAF3D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0220F-3A12-50E9-241F-5B5B5CCAB162}"/>
              </a:ext>
            </a:extLst>
          </p:cNvPr>
          <p:cNvSpPr>
            <a:spLocks noGrp="1"/>
          </p:cNvSpPr>
          <p:nvPr>
            <p:ph type="dt" sz="half" idx="10"/>
          </p:nvPr>
        </p:nvSpPr>
        <p:spPr/>
        <p:txBody>
          <a:bodyPr/>
          <a:lstStyle/>
          <a:p>
            <a:fld id="{069988CA-611E-4FE4-A89A-CEC2426DD8C3}" type="datetimeFigureOut">
              <a:rPr lang="en-IN" smtClean="0"/>
              <a:t>17-11-2025</a:t>
            </a:fld>
            <a:endParaRPr lang="en-IN"/>
          </a:p>
        </p:txBody>
      </p:sp>
      <p:sp>
        <p:nvSpPr>
          <p:cNvPr id="6" name="Footer Placeholder 5">
            <a:extLst>
              <a:ext uri="{FF2B5EF4-FFF2-40B4-BE49-F238E27FC236}">
                <a16:creationId xmlns:a16="http://schemas.microsoft.com/office/drawing/2014/main" id="{64C8BCE6-A5C1-8A4D-1074-14763D79EE9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6B03EBC-8EA9-5169-5D39-EC3F7C2DDE00}"/>
              </a:ext>
            </a:extLst>
          </p:cNvPr>
          <p:cNvSpPr>
            <a:spLocks noGrp="1"/>
          </p:cNvSpPr>
          <p:nvPr>
            <p:ph type="sldNum" sz="quarter" idx="12"/>
          </p:nvPr>
        </p:nvSpPr>
        <p:spPr/>
        <p:txBody>
          <a:bodyPr/>
          <a:lstStyle/>
          <a:p>
            <a:fld id="{EDCE4D31-858C-4F78-900A-DD38308F7A10}" type="slidenum">
              <a:rPr lang="en-IN" smtClean="0"/>
              <a:t>‹#›</a:t>
            </a:fld>
            <a:endParaRPr lang="en-IN"/>
          </a:p>
        </p:txBody>
      </p:sp>
    </p:spTree>
    <p:extLst>
      <p:ext uri="{BB962C8B-B14F-4D97-AF65-F5344CB8AC3E}">
        <p14:creationId xmlns:p14="http://schemas.microsoft.com/office/powerpoint/2010/main" val="210040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64474-36EE-44F4-AF90-0064DBBF6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6D86753-7A02-39DE-3D3B-E000A33EF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DE9BFB-987A-05C9-6778-AD111F6F3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9988CA-611E-4FE4-A89A-CEC2426DD8C3}" type="datetimeFigureOut">
              <a:rPr lang="en-IN" smtClean="0"/>
              <a:t>17-11-2025</a:t>
            </a:fld>
            <a:endParaRPr lang="en-IN"/>
          </a:p>
        </p:txBody>
      </p:sp>
      <p:sp>
        <p:nvSpPr>
          <p:cNvPr id="5" name="Footer Placeholder 4">
            <a:extLst>
              <a:ext uri="{FF2B5EF4-FFF2-40B4-BE49-F238E27FC236}">
                <a16:creationId xmlns:a16="http://schemas.microsoft.com/office/drawing/2014/main" id="{EF05C88B-A49A-4ADC-3EC6-EDC7236D56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35C656DD-FD79-7EF2-24EE-FD0B74498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CE4D31-858C-4F78-900A-DD38308F7A10}" type="slidenum">
              <a:rPr lang="en-IN" smtClean="0"/>
              <a:t>‹#›</a:t>
            </a:fld>
            <a:endParaRPr lang="en-IN"/>
          </a:p>
        </p:txBody>
      </p:sp>
    </p:spTree>
    <p:extLst>
      <p:ext uri="{BB962C8B-B14F-4D97-AF65-F5344CB8AC3E}">
        <p14:creationId xmlns:p14="http://schemas.microsoft.com/office/powerpoint/2010/main" val="1222302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www.facebook.com/pareek.deepak" TargetMode="External"/><Relationship Id="rId1" Type="http://schemas.openxmlformats.org/officeDocument/2006/relationships/slideLayout" Target="../slideLayouts/slideLayout1.xml"/><Relationship Id="rId6" Type="http://schemas.openxmlformats.org/officeDocument/2006/relationships/hyperlink" Target="http://www.youtube.com/channel/UCPteTL1GaCmuKbiiyP-w-wQ" TargetMode="External"/><Relationship Id="rId5" Type="http://schemas.openxmlformats.org/officeDocument/2006/relationships/image" Target="../media/image15.png"/><Relationship Id="rId4" Type="http://schemas.openxmlformats.org/officeDocument/2006/relationships/hyperlink" Target="https://www.linkedin.com/in/dpareek/" TargetMode="External"/><Relationship Id="rId9"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07E7E-6E63-662C-BC4C-C8646E9852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4993DEA-955E-243A-F802-780799B8FB7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88B457E-B8B6-715D-5003-C20A28A00DB8}"/>
              </a:ext>
            </a:extLst>
          </p:cNvPr>
          <p:cNvSpPr txBox="1"/>
          <p:nvPr/>
        </p:nvSpPr>
        <p:spPr>
          <a:xfrm>
            <a:off x="2324299" y="2080303"/>
            <a:ext cx="8484728" cy="1754326"/>
          </a:xfrm>
          <a:prstGeom prst="rect">
            <a:avLst/>
          </a:prstGeom>
          <a:noFill/>
        </p:spPr>
        <p:txBody>
          <a:bodyPr wrap="square" rtlCol="0">
            <a:spAutoFit/>
          </a:bodyPr>
          <a:lstStyle/>
          <a:p>
            <a:pPr algn="just"/>
            <a:r>
              <a:rPr lang="en-US" sz="3600" b="1" cap="small" dirty="0">
                <a:latin typeface="Mont Bold" panose="00000900000000000000" pitchFamily="50" charset="0"/>
              </a:rPr>
              <a:t>Outlook of GM Corn &amp; Soya for Indian Poultry Sector: The Path to Sustainable and Profitable Poultry for Viksit Bharat</a:t>
            </a:r>
            <a:endParaRPr lang="en-IN" sz="3600" b="1" cap="small" dirty="0">
              <a:latin typeface="Mont Bold" panose="00000900000000000000" pitchFamily="50" charset="0"/>
            </a:endParaRPr>
          </a:p>
        </p:txBody>
      </p:sp>
      <p:sp>
        <p:nvSpPr>
          <p:cNvPr id="2" name="TextBox 1">
            <a:extLst>
              <a:ext uri="{FF2B5EF4-FFF2-40B4-BE49-F238E27FC236}">
                <a16:creationId xmlns:a16="http://schemas.microsoft.com/office/drawing/2014/main" id="{24DF2124-C191-6F91-0E70-270C3D3FD7E5}"/>
              </a:ext>
            </a:extLst>
          </p:cNvPr>
          <p:cNvSpPr txBox="1"/>
          <p:nvPr/>
        </p:nvSpPr>
        <p:spPr>
          <a:xfrm>
            <a:off x="2324299" y="3834629"/>
            <a:ext cx="6069074" cy="523220"/>
          </a:xfrm>
          <a:prstGeom prst="rect">
            <a:avLst/>
          </a:prstGeom>
          <a:noFill/>
        </p:spPr>
        <p:txBody>
          <a:bodyPr wrap="square" rtlCol="0">
            <a:spAutoFit/>
          </a:bodyPr>
          <a:lstStyle/>
          <a:p>
            <a:r>
              <a:rPr lang="en-IN" sz="2800" dirty="0">
                <a:latin typeface="Mont" panose="00000700000000000000" pitchFamily="50" charset="0"/>
              </a:rPr>
              <a:t>Deepak Pareek, Founder - HnyB</a:t>
            </a:r>
          </a:p>
        </p:txBody>
      </p:sp>
    </p:spTree>
    <p:extLst>
      <p:ext uri="{BB962C8B-B14F-4D97-AF65-F5344CB8AC3E}">
        <p14:creationId xmlns:p14="http://schemas.microsoft.com/office/powerpoint/2010/main" val="25696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2FA23-FAE5-D93B-91ED-2753991C763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B71DA6B-8A9A-9532-DB29-9E0DDEA4D3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49F5D82-74EF-12BA-F50E-AFADF4E3FA26}"/>
              </a:ext>
            </a:extLst>
          </p:cNvPr>
          <p:cNvSpPr txBox="1"/>
          <p:nvPr/>
        </p:nvSpPr>
        <p:spPr>
          <a:xfrm>
            <a:off x="395786" y="97031"/>
            <a:ext cx="11600596" cy="546625"/>
          </a:xfrm>
          <a:prstGeom prst="rect">
            <a:avLst/>
          </a:prstGeom>
          <a:noFill/>
        </p:spPr>
        <p:txBody>
          <a:bodyPr wrap="square" rtlCol="0">
            <a:spAutoFit/>
          </a:bodyPr>
          <a:lstStyle/>
          <a:p>
            <a:pPr>
              <a:lnSpc>
                <a:spcPct val="80000"/>
              </a:lnSpc>
            </a:pPr>
            <a:r>
              <a:rPr lang="en-US" sz="3600" b="1" cap="small" dirty="0">
                <a:latin typeface="Mont Bold" panose="00000900000000000000" pitchFamily="50" charset="0"/>
              </a:rPr>
              <a:t>consensus is not just strong, it is global</a:t>
            </a:r>
            <a:endParaRPr lang="en-IN" sz="3600" b="1" cap="small" dirty="0">
              <a:latin typeface="Mont Bold" panose="00000900000000000000" pitchFamily="50" charset="0"/>
            </a:endParaRPr>
          </a:p>
        </p:txBody>
      </p:sp>
      <p:sp>
        <p:nvSpPr>
          <p:cNvPr id="7" name="TextBox 6">
            <a:extLst>
              <a:ext uri="{FF2B5EF4-FFF2-40B4-BE49-F238E27FC236}">
                <a16:creationId xmlns:a16="http://schemas.microsoft.com/office/drawing/2014/main" id="{B56BEC1B-0EEC-071E-43B0-B139FCCB5C05}"/>
              </a:ext>
            </a:extLst>
          </p:cNvPr>
          <p:cNvSpPr txBox="1"/>
          <p:nvPr/>
        </p:nvSpPr>
        <p:spPr>
          <a:xfrm>
            <a:off x="423081" y="570505"/>
            <a:ext cx="8494578" cy="4762842"/>
          </a:xfrm>
          <a:prstGeom prst="rect">
            <a:avLst/>
          </a:prstGeom>
          <a:noFill/>
        </p:spPr>
        <p:txBody>
          <a:bodyPr wrap="square" rtlCol="0">
            <a:spAutoFit/>
          </a:bodyPr>
          <a:lstStyle/>
          <a:p>
            <a:pPr algn="just">
              <a:lnSpc>
                <a:spcPct val="90000"/>
              </a:lnSpc>
              <a:spcAft>
                <a:spcPts val="300"/>
              </a:spcAft>
            </a:pPr>
            <a:r>
              <a:rPr lang="en-US" sz="2100" b="1" dirty="0">
                <a:latin typeface="Mont" panose="00000700000000000000" pitchFamily="50" charset="0"/>
                <a:cs typeface="Arial" panose="020B0604020202020204" pitchFamily="34" charset="0"/>
              </a:rPr>
              <a:t>WHO</a:t>
            </a:r>
            <a:r>
              <a:rPr lang="en-US" sz="2100" dirty="0">
                <a:latin typeface="Mont" panose="00000700000000000000" pitchFamily="50" charset="0"/>
                <a:cs typeface="Arial" panose="020B0604020202020204" pitchFamily="34" charset="0"/>
              </a:rPr>
              <a:t>: GM foods on the market are not likely to present risks.</a:t>
            </a:r>
          </a:p>
          <a:p>
            <a:pPr algn="just">
              <a:lnSpc>
                <a:spcPct val="90000"/>
              </a:lnSpc>
              <a:spcAft>
                <a:spcPts val="300"/>
              </a:spcAft>
            </a:pPr>
            <a:r>
              <a:rPr lang="en-US" sz="2100" b="1" dirty="0">
                <a:latin typeface="Mont" panose="00000700000000000000" pitchFamily="50" charset="0"/>
                <a:cs typeface="Arial" panose="020B0604020202020204" pitchFamily="34" charset="0"/>
              </a:rPr>
              <a:t>FAO/WHO Codex Alimentarius</a:t>
            </a:r>
            <a:r>
              <a:rPr lang="en-US" sz="2100" dirty="0">
                <a:latin typeface="Mont" panose="00000700000000000000" pitchFamily="50" charset="0"/>
                <a:cs typeface="Arial" panose="020B0604020202020204" pitchFamily="34" charset="0"/>
              </a:rPr>
              <a:t>: Established international safety assessment standards for GM foods.</a:t>
            </a:r>
          </a:p>
          <a:p>
            <a:pPr algn="just">
              <a:lnSpc>
                <a:spcPct val="90000"/>
              </a:lnSpc>
              <a:spcAft>
                <a:spcPts val="300"/>
              </a:spcAft>
            </a:pPr>
            <a:r>
              <a:rPr lang="en-US" sz="2100" b="1" dirty="0">
                <a:latin typeface="Mont" panose="00000700000000000000" pitchFamily="50" charset="0"/>
                <a:cs typeface="Arial" panose="020B0604020202020204" pitchFamily="34" charset="0"/>
              </a:rPr>
              <a:t>EFSA (EU)</a:t>
            </a:r>
            <a:r>
              <a:rPr lang="en-US" sz="2100" dirty="0">
                <a:latin typeface="Mont" panose="00000700000000000000" pitchFamily="50" charset="0"/>
                <a:cs typeface="Arial" panose="020B0604020202020204" pitchFamily="34" charset="0"/>
              </a:rPr>
              <a:t>: Approved GMOs are “as safe as their conventional counterparts.”</a:t>
            </a:r>
          </a:p>
          <a:p>
            <a:pPr algn="just">
              <a:lnSpc>
                <a:spcPct val="90000"/>
              </a:lnSpc>
              <a:spcAft>
                <a:spcPts val="300"/>
              </a:spcAft>
            </a:pPr>
            <a:r>
              <a:rPr lang="en-US" sz="2100" b="1" dirty="0">
                <a:latin typeface="Mont" panose="00000700000000000000" pitchFamily="50" charset="0"/>
                <a:cs typeface="Arial" panose="020B0604020202020204" pitchFamily="34" charset="0"/>
              </a:rPr>
              <a:t>US National Academies:</a:t>
            </a:r>
            <a:r>
              <a:rPr lang="en-US" sz="2100" dirty="0">
                <a:latin typeface="Mont" panose="00000700000000000000" pitchFamily="50" charset="0"/>
                <a:cs typeface="Arial" panose="020B0604020202020204" pitchFamily="34" charset="0"/>
              </a:rPr>
              <a:t> No evidence GM foods are riskier than conventional.</a:t>
            </a:r>
          </a:p>
          <a:p>
            <a:pPr algn="just">
              <a:lnSpc>
                <a:spcPct val="90000"/>
              </a:lnSpc>
              <a:spcAft>
                <a:spcPts val="300"/>
              </a:spcAft>
            </a:pPr>
            <a:r>
              <a:rPr lang="en-US" sz="2100" b="1" dirty="0">
                <a:latin typeface="Mont" panose="00000700000000000000" pitchFamily="50" charset="0"/>
                <a:cs typeface="Arial" panose="020B0604020202020204" pitchFamily="34" charset="0"/>
              </a:rPr>
              <a:t>Royal Society (UK)</a:t>
            </a:r>
            <a:r>
              <a:rPr lang="en-US" sz="2100" dirty="0">
                <a:latin typeface="Mont" panose="00000700000000000000" pitchFamily="50" charset="0"/>
                <a:cs typeface="Arial" panose="020B0604020202020204" pitchFamily="34" charset="0"/>
              </a:rPr>
              <a:t>: “No evidence that a crop is dangerous simply because it is GM.”</a:t>
            </a:r>
          </a:p>
          <a:p>
            <a:pPr algn="just">
              <a:lnSpc>
                <a:spcPct val="90000"/>
              </a:lnSpc>
              <a:spcAft>
                <a:spcPts val="300"/>
              </a:spcAft>
            </a:pPr>
            <a:r>
              <a:rPr lang="en-US" sz="2100" b="1" dirty="0">
                <a:latin typeface="Mont" panose="00000700000000000000" pitchFamily="50" charset="0"/>
                <a:cs typeface="Arial" panose="020B0604020202020204" pitchFamily="34" charset="0"/>
              </a:rPr>
              <a:t>European Commission (EU)</a:t>
            </a:r>
            <a:r>
              <a:rPr lang="en-US" sz="2100" dirty="0">
                <a:latin typeface="Mont" panose="00000700000000000000" pitchFamily="50" charset="0"/>
                <a:cs typeface="Arial" panose="020B0604020202020204" pitchFamily="34" charset="0"/>
              </a:rPr>
              <a:t>: GMOs are not inherently riskier.</a:t>
            </a:r>
          </a:p>
          <a:p>
            <a:pPr algn="just">
              <a:lnSpc>
                <a:spcPct val="90000"/>
              </a:lnSpc>
              <a:spcAft>
                <a:spcPts val="300"/>
              </a:spcAft>
            </a:pPr>
            <a:r>
              <a:rPr lang="en-US" sz="2100" b="1" dirty="0">
                <a:latin typeface="Mont" panose="00000700000000000000" pitchFamily="50" charset="0"/>
                <a:cs typeface="Arial" panose="020B0604020202020204" pitchFamily="34" charset="0"/>
              </a:rPr>
              <a:t>Health Canada</a:t>
            </a:r>
            <a:r>
              <a:rPr lang="en-US" sz="2100" dirty="0">
                <a:latin typeface="Mont" panose="00000700000000000000" pitchFamily="50" charset="0"/>
                <a:cs typeface="Arial" panose="020B0604020202020204" pitchFamily="34" charset="0"/>
              </a:rPr>
              <a:t>: GM foods are as safe and nutritious as non-GM foods.</a:t>
            </a:r>
          </a:p>
          <a:p>
            <a:pPr algn="just">
              <a:lnSpc>
                <a:spcPct val="90000"/>
              </a:lnSpc>
              <a:spcAft>
                <a:spcPts val="300"/>
              </a:spcAft>
            </a:pPr>
            <a:r>
              <a:rPr lang="en-US" sz="2100" b="1" dirty="0">
                <a:latin typeface="Mont" panose="00000700000000000000" pitchFamily="50" charset="0"/>
                <a:cs typeface="Arial" panose="020B0604020202020204" pitchFamily="34" charset="0"/>
              </a:rPr>
              <a:t>FSANZ</a:t>
            </a:r>
            <a:r>
              <a:rPr lang="en-US" sz="2100" dirty="0">
                <a:latin typeface="Mont" panose="00000700000000000000" pitchFamily="50" charset="0"/>
                <a:cs typeface="Arial" panose="020B0604020202020204" pitchFamily="34" charset="0"/>
              </a:rPr>
              <a:t>: GM foods approved only after extensive safety checks; approved varieties are safe.</a:t>
            </a:r>
          </a:p>
          <a:p>
            <a:pPr algn="just">
              <a:lnSpc>
                <a:spcPct val="90000"/>
              </a:lnSpc>
              <a:spcAft>
                <a:spcPts val="300"/>
              </a:spcAft>
            </a:pPr>
            <a:r>
              <a:rPr lang="en-US" sz="2100" b="1" dirty="0">
                <a:latin typeface="Mont" panose="00000700000000000000" pitchFamily="50" charset="0"/>
                <a:cs typeface="Arial" panose="020B0604020202020204" pitchFamily="34" charset="0"/>
              </a:rPr>
              <a:t>Ministry of Agriculture and Rural Affairs (MARA) (China)</a:t>
            </a:r>
            <a:r>
              <a:rPr lang="en-US" sz="2100" dirty="0">
                <a:latin typeface="Mont" panose="00000700000000000000" pitchFamily="50" charset="0"/>
                <a:cs typeface="Arial" panose="020B0604020202020204" pitchFamily="34" charset="0"/>
              </a:rPr>
              <a:t>: GM staple food crops, like corn and soybean, gene-edited rice, and other approved varieties are safe.</a:t>
            </a:r>
            <a:endParaRPr lang="en-IN" sz="2100" b="1" dirty="0">
              <a:latin typeface="Mont" panose="00000700000000000000" pitchFamily="50" charset="0"/>
              <a:cs typeface="Arial" panose="020B0604020202020204" pitchFamily="34" charset="0"/>
            </a:endParaRPr>
          </a:p>
        </p:txBody>
      </p:sp>
      <p:sp>
        <p:nvSpPr>
          <p:cNvPr id="4" name="TextBox 3">
            <a:extLst>
              <a:ext uri="{FF2B5EF4-FFF2-40B4-BE49-F238E27FC236}">
                <a16:creationId xmlns:a16="http://schemas.microsoft.com/office/drawing/2014/main" id="{999F5F13-A77B-BC2B-4C95-C5BB1C46B3D3}"/>
              </a:ext>
            </a:extLst>
          </p:cNvPr>
          <p:cNvSpPr txBox="1"/>
          <p:nvPr/>
        </p:nvSpPr>
        <p:spPr>
          <a:xfrm>
            <a:off x="2540000" y="5305940"/>
            <a:ext cx="6096000" cy="923330"/>
          </a:xfrm>
          <a:prstGeom prst="rect">
            <a:avLst/>
          </a:prstGeom>
          <a:noFill/>
        </p:spPr>
        <p:txBody>
          <a:bodyPr wrap="square">
            <a:spAutoFit/>
          </a:bodyPr>
          <a:lstStyle/>
          <a:p>
            <a:pPr algn="ctr">
              <a:lnSpc>
                <a:spcPct val="90000"/>
              </a:lnSpc>
            </a:pPr>
            <a:r>
              <a:rPr lang="en-US" sz="2000" dirty="0">
                <a:latin typeface="Mont" panose="00000700000000000000" pitchFamily="50" charset="0"/>
                <a:cs typeface="Arial" panose="020B0604020202020204" pitchFamily="34" charset="0"/>
              </a:rPr>
              <a:t>This broad alignment is rare in science, underscoring how robust the evidence is. Even India has allowed genetic editing SDN1/SDN2.</a:t>
            </a:r>
            <a:endParaRPr lang="en-IN" sz="2000" dirty="0">
              <a:latin typeface="Mont" panose="00000700000000000000" pitchFamily="50" charset="0"/>
              <a:cs typeface="Arial" panose="020B0604020202020204" pitchFamily="34" charset="0"/>
            </a:endParaRPr>
          </a:p>
        </p:txBody>
      </p:sp>
      <p:pic>
        <p:nvPicPr>
          <p:cNvPr id="9" name="Picture 8" descr="A dna made of fruits and vegetables&#10;&#10;AI-generated content may be incorrect.">
            <a:extLst>
              <a:ext uri="{FF2B5EF4-FFF2-40B4-BE49-F238E27FC236}">
                <a16:creationId xmlns:a16="http://schemas.microsoft.com/office/drawing/2014/main" id="{01EE4ABD-DF84-CDB4-4619-2B720BC43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812555" y="1500428"/>
            <a:ext cx="5202891" cy="2601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012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7DC40-D2BA-F304-DFFB-282765C265A1}"/>
            </a:ext>
          </a:extLst>
        </p:cNvPr>
        <p:cNvGrpSpPr/>
        <p:nvPr/>
      </p:nvGrpSpPr>
      <p:grpSpPr>
        <a:xfrm>
          <a:off x="0" y="0"/>
          <a:ext cx="0" cy="0"/>
          <a:chOff x="0" y="0"/>
          <a:chExt cx="0" cy="0"/>
        </a:xfrm>
      </p:grpSpPr>
      <p:sp>
        <p:nvSpPr>
          <p:cNvPr id="2" name="Shape 202">
            <a:extLst>
              <a:ext uri="{FF2B5EF4-FFF2-40B4-BE49-F238E27FC236}">
                <a16:creationId xmlns:a16="http://schemas.microsoft.com/office/drawing/2014/main" id="{F39AF19C-C5FA-D6CA-871C-0D316839B649}"/>
              </a:ext>
            </a:extLst>
          </p:cNvPr>
          <p:cNvSpPr txBox="1">
            <a:spLocks/>
          </p:cNvSpPr>
          <p:nvPr/>
        </p:nvSpPr>
        <p:spPr>
          <a:xfrm>
            <a:off x="428625" y="3089275"/>
            <a:ext cx="11334750" cy="1033895"/>
          </a:xfrm>
          <a:prstGeom prst="rect">
            <a:avLst/>
          </a:prstGeom>
        </p:spPr>
        <p:txBody>
          <a:bodyPr>
            <a:noAutofit/>
          </a:bodyPr>
          <a:lstStyle>
            <a:lvl1pPr marL="457223" indent="-457223" algn="l" defTabSz="747813" rtl="0" eaLnBrk="1" latinLnBrk="0" hangingPunct="1">
              <a:spcBef>
                <a:spcPct val="20000"/>
              </a:spcBef>
              <a:buFont typeface="Arial" panose="020B0604020202020204" pitchFamily="34" charset="0"/>
              <a:buChar char="•"/>
              <a:defRPr kumimoji="1" sz="9216" kern="1200">
                <a:solidFill>
                  <a:srgbClr val="FFFFFF"/>
                </a:solidFill>
                <a:latin typeface="Calibri"/>
                <a:ea typeface="Calibri"/>
                <a:cs typeface="Calibri"/>
                <a:sym typeface="Calibri"/>
              </a:defRPr>
            </a:lvl1pPr>
            <a:lvl2pPr marL="990650" indent="-381019" algn="l" defTabSz="1219261" rtl="0" eaLnBrk="1" latinLnBrk="0" hangingPunct="1">
              <a:spcBef>
                <a:spcPct val="20000"/>
              </a:spcBef>
              <a:buFont typeface="Arial" panose="020B0604020202020204" pitchFamily="34" charset="0"/>
              <a:buChar char="–"/>
              <a:defRPr kumimoji="1" sz="3734" kern="1200">
                <a:solidFill>
                  <a:schemeClr val="tx1"/>
                </a:solidFill>
                <a:latin typeface="+mn-lt"/>
                <a:ea typeface="+mn-ea"/>
                <a:cs typeface="+mn-cs"/>
              </a:defRPr>
            </a:lvl2pPr>
            <a:lvl3pPr marL="1524076" indent="-304815" algn="l" defTabSz="121926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133707" indent="-304815" algn="l" defTabSz="1219261"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4pPr>
            <a:lvl5pPr marL="2743337" indent="-304815" algn="l" defTabSz="1219261"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5pPr>
            <a:lvl6pPr marL="3352968" indent="-304815" algn="l" defTabSz="1219261"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6pPr>
            <a:lvl7pPr marL="3962598" indent="-304815" algn="l" defTabSz="1219261"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7pPr>
            <a:lvl8pPr marL="4572229" indent="-304815" algn="l" defTabSz="1219261"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8pPr>
            <a:lvl9pPr marL="5181859" indent="-304815" algn="l" defTabSz="1219261" rtl="0" eaLnBrk="1" latinLnBrk="0" hangingPunct="1">
              <a:spcBef>
                <a:spcPct val="20000"/>
              </a:spcBef>
              <a:buFont typeface="Arial" panose="020B0604020202020204" pitchFamily="34" charset="0"/>
              <a:buChar char="•"/>
              <a:defRPr kumimoji="1" sz="2667" kern="1200">
                <a:solidFill>
                  <a:schemeClr val="tx1"/>
                </a:solidFill>
                <a:latin typeface="+mn-lt"/>
                <a:ea typeface="+mn-ea"/>
                <a:cs typeface="+mn-cs"/>
              </a:defRPr>
            </a:lvl9pPr>
          </a:lstStyle>
          <a:p>
            <a:pPr marL="0" indent="0" algn="ctr">
              <a:buNone/>
            </a:pPr>
            <a:r>
              <a:rPr lang="en-US" sz="6000" b="1" cap="small" dirty="0">
                <a:solidFill>
                  <a:schemeClr val="tx1"/>
                </a:solidFill>
                <a:latin typeface="+mj-lt"/>
              </a:rPr>
              <a:t>Thank You!</a:t>
            </a:r>
          </a:p>
        </p:txBody>
      </p:sp>
      <p:sp>
        <p:nvSpPr>
          <p:cNvPr id="3" name="Shape 207">
            <a:extLst>
              <a:ext uri="{FF2B5EF4-FFF2-40B4-BE49-F238E27FC236}">
                <a16:creationId xmlns:a16="http://schemas.microsoft.com/office/drawing/2014/main" id="{50A9949A-ABEA-19C1-DF02-D1571BE3DBE4}"/>
              </a:ext>
            </a:extLst>
          </p:cNvPr>
          <p:cNvSpPr/>
          <p:nvPr/>
        </p:nvSpPr>
        <p:spPr>
          <a:xfrm>
            <a:off x="4158611" y="4987752"/>
            <a:ext cx="3874779" cy="13032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lvl1pPr algn="l">
              <a:defRPr sz="4000">
                <a:solidFill>
                  <a:srgbClr val="FFFFFF"/>
                </a:solidFill>
                <a:latin typeface="Calibri Light"/>
                <a:ea typeface="Calibri Light"/>
                <a:cs typeface="Calibri Light"/>
                <a:sym typeface="Calibri Light"/>
              </a:defRPr>
            </a:lvl1pPr>
          </a:lstStyle>
          <a:p>
            <a:pPr algn="ctr"/>
            <a:r>
              <a:rPr lang="en-US" dirty="0">
                <a:solidFill>
                  <a:schemeClr val="tx1"/>
                </a:solidFill>
                <a:latin typeface="+mj-lt"/>
              </a:rPr>
              <a:t>me@dpareek.com</a:t>
            </a:r>
            <a:endParaRPr lang="en-US" b="1" dirty="0">
              <a:solidFill>
                <a:schemeClr val="tx1"/>
              </a:solidFill>
              <a:effectLst>
                <a:outerShdw blurRad="38100" dist="38100" dir="2700000" algn="tl">
                  <a:srgbClr val="000000">
                    <a:alpha val="43137"/>
                  </a:srgbClr>
                </a:outerShdw>
              </a:effectLst>
              <a:latin typeface="+mj-lt"/>
            </a:endParaRPr>
          </a:p>
          <a:p>
            <a:pPr algn="ctr"/>
            <a:endParaRPr dirty="0">
              <a:solidFill>
                <a:schemeClr val="tx1"/>
              </a:solidFill>
              <a:latin typeface="+mj-lt"/>
            </a:endParaRPr>
          </a:p>
        </p:txBody>
      </p:sp>
      <p:grpSp>
        <p:nvGrpSpPr>
          <p:cNvPr id="4" name="Group 3">
            <a:extLst>
              <a:ext uri="{FF2B5EF4-FFF2-40B4-BE49-F238E27FC236}">
                <a16:creationId xmlns:a16="http://schemas.microsoft.com/office/drawing/2014/main" id="{F8915BE4-9E29-52AE-675A-76EB045CD567}"/>
              </a:ext>
            </a:extLst>
          </p:cNvPr>
          <p:cNvGrpSpPr/>
          <p:nvPr/>
        </p:nvGrpSpPr>
        <p:grpSpPr>
          <a:xfrm>
            <a:off x="1293306" y="5759401"/>
            <a:ext cx="9720437" cy="987474"/>
            <a:chOff x="1293306" y="5759401"/>
            <a:chExt cx="9720437" cy="987474"/>
          </a:xfrm>
        </p:grpSpPr>
        <p:pic>
          <p:nvPicPr>
            <p:cNvPr id="7" name="Picture 6">
              <a:hlinkClick r:id="rId2"/>
              <a:extLst>
                <a:ext uri="{FF2B5EF4-FFF2-40B4-BE49-F238E27FC236}">
                  <a16:creationId xmlns:a16="http://schemas.microsoft.com/office/drawing/2014/main" id="{5D622578-6905-91B2-1D92-0E1F05E699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480" y="5759401"/>
              <a:ext cx="457200" cy="457200"/>
            </a:xfrm>
            <a:prstGeom prst="rect">
              <a:avLst/>
            </a:prstGeom>
          </p:spPr>
        </p:pic>
        <p:pic>
          <p:nvPicPr>
            <p:cNvPr id="8" name="Picture 7">
              <a:hlinkClick r:id="rId4"/>
              <a:extLst>
                <a:ext uri="{FF2B5EF4-FFF2-40B4-BE49-F238E27FC236}">
                  <a16:creationId xmlns:a16="http://schemas.microsoft.com/office/drawing/2014/main" id="{C8A9AE43-E6D4-52F2-312E-92F7E64DF9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3306" y="5759401"/>
              <a:ext cx="457200" cy="457200"/>
            </a:xfrm>
            <a:prstGeom prst="rect">
              <a:avLst/>
            </a:prstGeom>
          </p:spPr>
        </p:pic>
        <p:sp>
          <p:nvSpPr>
            <p:cNvPr id="9" name="Rectangle 8">
              <a:extLst>
                <a:ext uri="{FF2B5EF4-FFF2-40B4-BE49-F238E27FC236}">
                  <a16:creationId xmlns:a16="http://schemas.microsoft.com/office/drawing/2014/main" id="{2E0A4048-1A5C-9BD7-AB93-0BEB2A914458}"/>
                </a:ext>
              </a:extLst>
            </p:cNvPr>
            <p:cNvSpPr/>
            <p:nvPr/>
          </p:nvSpPr>
          <p:spPr>
            <a:xfrm>
              <a:off x="6200587" y="5798824"/>
              <a:ext cx="4813156" cy="471497"/>
            </a:xfrm>
            <a:prstGeom prst="rect">
              <a:avLst/>
            </a:prstGeom>
          </p:spPr>
          <p:txBody>
            <a:bodyPr wrap="square">
              <a:spAutoFit/>
            </a:bodyPr>
            <a:lstStyle/>
            <a:p>
              <a:pPr algn="ctr"/>
              <a:r>
                <a:rPr lang="en-US" sz="2400" b="1" cap="small" dirty="0">
                  <a:effectLst>
                    <a:outerShdw blurRad="38100" dist="38100" dir="2700000" algn="tl">
                      <a:srgbClr val="000000">
                        <a:alpha val="43137"/>
                      </a:srgbClr>
                    </a:outerShdw>
                  </a:effectLst>
                  <a:latin typeface="+mj-lt"/>
                </a:rPr>
                <a:t>www.facebook.com/pareek.deepak</a:t>
              </a:r>
            </a:p>
          </p:txBody>
        </p:sp>
        <p:sp>
          <p:nvSpPr>
            <p:cNvPr id="10" name="Rectangle 9">
              <a:extLst>
                <a:ext uri="{FF2B5EF4-FFF2-40B4-BE49-F238E27FC236}">
                  <a16:creationId xmlns:a16="http://schemas.microsoft.com/office/drawing/2014/main" id="{8C2EB285-B073-2D86-B003-5C3576B22619}"/>
                </a:ext>
              </a:extLst>
            </p:cNvPr>
            <p:cNvSpPr/>
            <p:nvPr/>
          </p:nvSpPr>
          <p:spPr>
            <a:xfrm>
              <a:off x="1726304" y="5808656"/>
              <a:ext cx="3907990" cy="461665"/>
            </a:xfrm>
            <a:prstGeom prst="rect">
              <a:avLst/>
            </a:prstGeom>
          </p:spPr>
          <p:txBody>
            <a:bodyPr wrap="square">
              <a:spAutoFit/>
            </a:bodyPr>
            <a:lstStyle/>
            <a:p>
              <a:pPr algn="ctr"/>
              <a:r>
                <a:rPr lang="en-US" sz="2400" b="1" cap="small" dirty="0">
                  <a:effectLst>
                    <a:outerShdw blurRad="38100" dist="38100" dir="2700000" algn="tl">
                      <a:srgbClr val="000000">
                        <a:alpha val="43137"/>
                      </a:srgbClr>
                    </a:outerShdw>
                  </a:effectLst>
                  <a:latin typeface="+mj-lt"/>
                </a:rPr>
                <a:t>www.linkedin.com/in/dpareek</a:t>
              </a:r>
            </a:p>
          </p:txBody>
        </p:sp>
        <p:grpSp>
          <p:nvGrpSpPr>
            <p:cNvPr id="11" name="Group 10">
              <a:extLst>
                <a:ext uri="{FF2B5EF4-FFF2-40B4-BE49-F238E27FC236}">
                  <a16:creationId xmlns:a16="http://schemas.microsoft.com/office/drawing/2014/main" id="{F9A91CAB-D92E-E2C1-F86B-3E653B5307F3}"/>
                </a:ext>
              </a:extLst>
            </p:cNvPr>
            <p:cNvGrpSpPr/>
            <p:nvPr/>
          </p:nvGrpSpPr>
          <p:grpSpPr>
            <a:xfrm>
              <a:off x="3463897" y="6275385"/>
              <a:ext cx="4661969" cy="471490"/>
              <a:chOff x="1123546" y="9454321"/>
              <a:chExt cx="4661969" cy="471490"/>
            </a:xfrm>
          </p:grpSpPr>
          <p:pic>
            <p:nvPicPr>
              <p:cNvPr id="12" name="Picture 11">
                <a:hlinkClick r:id="rId6"/>
                <a:extLst>
                  <a:ext uri="{FF2B5EF4-FFF2-40B4-BE49-F238E27FC236}">
                    <a16:creationId xmlns:a16="http://schemas.microsoft.com/office/drawing/2014/main" id="{880A13DE-953E-BC60-C92E-A33845619C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546" y="9454321"/>
                <a:ext cx="457200" cy="457200"/>
              </a:xfrm>
              <a:prstGeom prst="rect">
                <a:avLst/>
              </a:prstGeom>
            </p:spPr>
          </p:pic>
          <p:sp>
            <p:nvSpPr>
              <p:cNvPr id="13" name="Rectangle 12">
                <a:extLst>
                  <a:ext uri="{FF2B5EF4-FFF2-40B4-BE49-F238E27FC236}">
                    <a16:creationId xmlns:a16="http://schemas.microsoft.com/office/drawing/2014/main" id="{0CC9099A-7F41-03ED-6B8F-7E0DAAEB2333}"/>
                  </a:ext>
                </a:extLst>
              </p:cNvPr>
              <p:cNvSpPr/>
              <p:nvPr/>
            </p:nvSpPr>
            <p:spPr>
              <a:xfrm>
                <a:off x="1769480" y="9464146"/>
                <a:ext cx="4016035" cy="461665"/>
              </a:xfrm>
              <a:prstGeom prst="rect">
                <a:avLst/>
              </a:prstGeom>
            </p:spPr>
            <p:txBody>
              <a:bodyPr wrap="none">
                <a:spAutoFit/>
              </a:bodyPr>
              <a:lstStyle/>
              <a:p>
                <a:pPr algn="ctr"/>
                <a:r>
                  <a:rPr lang="en-US" sz="2400" b="1" cap="small" dirty="0">
                    <a:effectLst>
                      <a:outerShdw blurRad="38100" dist="38100" dir="2700000" algn="tl">
                        <a:srgbClr val="000000">
                          <a:alpha val="43137"/>
                        </a:srgbClr>
                      </a:outerShdw>
                    </a:effectLst>
                    <a:latin typeface="+mj-lt"/>
                  </a:rPr>
                  <a:t>www.youtube.com/@Seed2Space</a:t>
                </a:r>
              </a:p>
            </p:txBody>
          </p:sp>
        </p:grpSp>
      </p:grpSp>
      <p:pic>
        <p:nvPicPr>
          <p:cNvPr id="14" name="Picture 13">
            <a:extLst>
              <a:ext uri="{FF2B5EF4-FFF2-40B4-BE49-F238E27FC236}">
                <a16:creationId xmlns:a16="http://schemas.microsoft.com/office/drawing/2014/main" id="{26F6EF4B-5AE1-D128-B163-9C332B8F39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388" y="270825"/>
            <a:ext cx="2318311" cy="1354736"/>
          </a:xfrm>
          <a:prstGeom prst="rect">
            <a:avLst/>
          </a:prstGeom>
          <a:ln>
            <a:noFill/>
          </a:ln>
          <a:effectLst>
            <a:outerShdw blurRad="50800" dist="38100" dir="18900000" algn="bl" rotWithShape="0">
              <a:prstClr val="black">
                <a:alpha val="60000"/>
              </a:prstClr>
            </a:outerShdw>
          </a:effectLst>
        </p:spPr>
      </p:pic>
      <p:pic>
        <p:nvPicPr>
          <p:cNvPr id="16" name="Picture 15">
            <a:extLst>
              <a:ext uri="{FF2B5EF4-FFF2-40B4-BE49-F238E27FC236}">
                <a16:creationId xmlns:a16="http://schemas.microsoft.com/office/drawing/2014/main" id="{A4886BE3-FF72-D47C-9147-C0D1F68722D7}"/>
              </a:ext>
            </a:extLst>
          </p:cNvPr>
          <p:cNvPicPr>
            <a:picLocks noChangeAspect="1"/>
          </p:cNvPicPr>
          <p:nvPr/>
        </p:nvPicPr>
        <p:blipFill rotWithShape="1">
          <a:blip r:embed="rId9">
            <a:extLst>
              <a:ext uri="{28A0092B-C50C-407E-A947-70E740481C1C}">
                <a14:useLocalDpi xmlns:a14="http://schemas.microsoft.com/office/drawing/2010/main" val="0"/>
              </a:ext>
            </a:extLst>
          </a:blip>
          <a:srcRect l="23646" r="22917" b="31852"/>
          <a:stretch/>
        </p:blipFill>
        <p:spPr>
          <a:xfrm>
            <a:off x="2882900" y="393700"/>
            <a:ext cx="6515100" cy="4673600"/>
          </a:xfrm>
          <a:prstGeom prst="rect">
            <a:avLst/>
          </a:prstGeom>
        </p:spPr>
      </p:pic>
    </p:spTree>
    <p:extLst>
      <p:ext uri="{BB962C8B-B14F-4D97-AF65-F5344CB8AC3E}">
        <p14:creationId xmlns:p14="http://schemas.microsoft.com/office/powerpoint/2010/main" val="110659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A08A-2F46-E271-34CF-AF782DB8104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A5EB0CA-657A-F1E8-D030-DCB25377C0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EC19DA7-7C4E-1B72-4F7C-B4A0178772C9}"/>
              </a:ext>
            </a:extLst>
          </p:cNvPr>
          <p:cNvSpPr txBox="1"/>
          <p:nvPr/>
        </p:nvSpPr>
        <p:spPr>
          <a:xfrm>
            <a:off x="395786" y="97031"/>
            <a:ext cx="11600596" cy="546625"/>
          </a:xfrm>
          <a:prstGeom prst="rect">
            <a:avLst/>
          </a:prstGeom>
          <a:noFill/>
        </p:spPr>
        <p:txBody>
          <a:bodyPr wrap="square" rtlCol="0">
            <a:spAutoFit/>
          </a:bodyPr>
          <a:lstStyle/>
          <a:p>
            <a:pPr>
              <a:lnSpc>
                <a:spcPct val="80000"/>
              </a:lnSpc>
            </a:pPr>
            <a:r>
              <a:rPr lang="en-US" sz="3600" b="1" cap="small" dirty="0">
                <a:latin typeface="Mont Bold" panose="00000900000000000000" pitchFamily="50" charset="0"/>
              </a:rPr>
              <a:t>India’s Protein Paradox</a:t>
            </a:r>
            <a:endParaRPr lang="en-IN" sz="3600" b="1" cap="small" dirty="0">
              <a:latin typeface="Mont Bold" panose="00000900000000000000" pitchFamily="50" charset="0"/>
            </a:endParaRPr>
          </a:p>
        </p:txBody>
      </p:sp>
      <p:sp>
        <p:nvSpPr>
          <p:cNvPr id="7" name="TextBox 6">
            <a:extLst>
              <a:ext uri="{FF2B5EF4-FFF2-40B4-BE49-F238E27FC236}">
                <a16:creationId xmlns:a16="http://schemas.microsoft.com/office/drawing/2014/main" id="{D087E8FB-9B33-7F2E-531B-8D75CF7B8382}"/>
              </a:ext>
            </a:extLst>
          </p:cNvPr>
          <p:cNvSpPr txBox="1"/>
          <p:nvPr/>
        </p:nvSpPr>
        <p:spPr>
          <a:xfrm>
            <a:off x="423081" y="570505"/>
            <a:ext cx="7755719" cy="4893647"/>
          </a:xfrm>
          <a:prstGeom prst="rect">
            <a:avLst/>
          </a:prstGeom>
          <a:noFill/>
        </p:spPr>
        <p:txBody>
          <a:bodyPr wrap="square" rtlCol="0">
            <a:spAutoFit/>
          </a:bodyPr>
          <a:lstStyle/>
          <a:p>
            <a:pPr marL="252000" indent="-252000" algn="just">
              <a:lnSpc>
                <a:spcPct val="90000"/>
              </a:lnSpc>
              <a:spcAft>
                <a:spcPts val="600"/>
              </a:spcAft>
              <a:buFont typeface="Arial" panose="020B0604020202020204" pitchFamily="34" charset="0"/>
              <a:buChar char="•"/>
            </a:pPr>
            <a:r>
              <a:rPr lang="en-US" sz="2200" i="1" dirty="0">
                <a:latin typeface="Mont" panose="00000700000000000000" pitchFamily="50" charset="0"/>
                <a:cs typeface="Arial" panose="020B0604020202020204" pitchFamily="34" charset="0"/>
              </a:rPr>
              <a:t>India is a net food-surplus nation yet remains home to one of the world’s largest malnourished populations with 16.6% of the population is undernourished (FAO, SOFI Report 2023).</a:t>
            </a:r>
          </a:p>
          <a:p>
            <a:pPr marL="252000" indent="-252000" algn="just">
              <a:lnSpc>
                <a:spcPct val="90000"/>
              </a:lnSpc>
              <a:spcAft>
                <a:spcPts val="600"/>
              </a:spcAft>
              <a:buFont typeface="Arial" panose="020B0604020202020204" pitchFamily="34" charset="0"/>
              <a:buChar char="•"/>
            </a:pPr>
            <a:r>
              <a:rPr lang="en-US" sz="2200" dirty="0">
                <a:latin typeface="Mont" panose="00000700000000000000" pitchFamily="50" charset="0"/>
                <a:cs typeface="Arial" panose="020B0604020202020204" pitchFamily="34" charset="0"/>
              </a:rPr>
              <a:t>35.5% of children under 5 are stunted (NFHS-5), indicating chronic malnutrition. India has the highest number of stunted children in the world — </a:t>
            </a:r>
            <a:r>
              <a:rPr lang="en-US" sz="2200" dirty="0" err="1">
                <a:latin typeface="Mont" panose="00000700000000000000" pitchFamily="50" charset="0"/>
                <a:cs typeface="Arial" panose="020B0604020202020204" pitchFamily="34" charset="0"/>
              </a:rPr>
              <a:t>approx</a:t>
            </a:r>
            <a:r>
              <a:rPr lang="en-US" sz="2200" dirty="0">
                <a:latin typeface="Mont" panose="00000700000000000000" pitchFamily="50" charset="0"/>
                <a:cs typeface="Arial" panose="020B0604020202020204" pitchFamily="34" charset="0"/>
              </a:rPr>
              <a:t> 38 million. Stunting levels are higher than many African nations with lower per-capita income.</a:t>
            </a:r>
          </a:p>
          <a:p>
            <a:pPr marL="252000" indent="-252000" algn="just">
              <a:lnSpc>
                <a:spcPct val="90000"/>
              </a:lnSpc>
              <a:spcAft>
                <a:spcPts val="600"/>
              </a:spcAft>
              <a:buFont typeface="Arial" panose="020B0604020202020204" pitchFamily="34" charset="0"/>
              <a:buChar char="•"/>
            </a:pPr>
            <a:r>
              <a:rPr lang="en-US" sz="2200" dirty="0">
                <a:latin typeface="Mont" panose="00000700000000000000" pitchFamily="50" charset="0"/>
                <a:cs typeface="Arial" panose="020B0604020202020204" pitchFamily="34" charset="0"/>
              </a:rPr>
              <a:t>19.3% of under-5 children are wasted (NFHS-5), the highest rate globally. Severe wasting: 7.7% — 3x the global average (~2.5%). Indicates acute malnutrition and poor short-term nutrient intake, especially proteins.</a:t>
            </a:r>
          </a:p>
          <a:p>
            <a:pPr marL="252000" indent="-252000" algn="just">
              <a:lnSpc>
                <a:spcPct val="90000"/>
              </a:lnSpc>
              <a:spcAft>
                <a:spcPts val="600"/>
              </a:spcAft>
              <a:buFont typeface="Arial" panose="020B0604020202020204" pitchFamily="34" charset="0"/>
              <a:buChar char="•"/>
            </a:pPr>
            <a:r>
              <a:rPr lang="en-IN" sz="2200" dirty="0">
                <a:latin typeface="Mont" panose="00000700000000000000" pitchFamily="50" charset="0"/>
                <a:cs typeface="Arial" panose="020B0604020202020204" pitchFamily="34" charset="0"/>
              </a:rPr>
              <a:t>Animal protein intake (milk, eggs, poultry, fish) is one of the lowest globally. Per-capita egg consumption: 100 eggs/year vs global </a:t>
            </a:r>
            <a:r>
              <a:rPr lang="en-IN" sz="2200" dirty="0" err="1">
                <a:latin typeface="Mont" panose="00000700000000000000" pitchFamily="50" charset="0"/>
                <a:cs typeface="Arial" panose="020B0604020202020204" pitchFamily="34" charset="0"/>
              </a:rPr>
              <a:t>avg</a:t>
            </a:r>
            <a:r>
              <a:rPr lang="en-IN" sz="2200" dirty="0">
                <a:latin typeface="Mont" panose="00000700000000000000" pitchFamily="50" charset="0"/>
                <a:cs typeface="Arial" panose="020B0604020202020204" pitchFamily="34" charset="0"/>
              </a:rPr>
              <a:t> 161. Per-capita poultry consumption: 5 kg/year vs global </a:t>
            </a:r>
            <a:r>
              <a:rPr lang="en-IN" sz="2200" dirty="0" err="1">
                <a:latin typeface="Mont" panose="00000700000000000000" pitchFamily="50" charset="0"/>
                <a:cs typeface="Arial" panose="020B0604020202020204" pitchFamily="34" charset="0"/>
              </a:rPr>
              <a:t>avg</a:t>
            </a:r>
            <a:r>
              <a:rPr lang="en-IN" sz="2200" dirty="0">
                <a:latin typeface="Mont" panose="00000700000000000000" pitchFamily="50" charset="0"/>
                <a:cs typeface="Arial" panose="020B0604020202020204" pitchFamily="34" charset="0"/>
              </a:rPr>
              <a:t> 30 kg+.</a:t>
            </a:r>
          </a:p>
        </p:txBody>
      </p:sp>
      <p:pic>
        <p:nvPicPr>
          <p:cNvPr id="3" name="Picture 2" descr="A map of india with a baby&#10;&#10;AI-generated content may be incorrect.">
            <a:extLst>
              <a:ext uri="{FF2B5EF4-FFF2-40B4-BE49-F238E27FC236}">
                <a16:creationId xmlns:a16="http://schemas.microsoft.com/office/drawing/2014/main" id="{AD2A550C-EEBC-B0B8-2F66-D248478A78F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3400" y="482600"/>
            <a:ext cx="4100277" cy="53721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4CCA2E7-87F7-D1B7-5638-C22A85A4CD31}"/>
              </a:ext>
            </a:extLst>
          </p:cNvPr>
          <p:cNvSpPr txBox="1"/>
          <p:nvPr/>
        </p:nvSpPr>
        <p:spPr>
          <a:xfrm>
            <a:off x="2991135" y="5456758"/>
            <a:ext cx="5456828" cy="861774"/>
          </a:xfrm>
          <a:prstGeom prst="rect">
            <a:avLst/>
          </a:prstGeom>
          <a:noFill/>
        </p:spPr>
        <p:txBody>
          <a:bodyPr wrap="square" rtlCol="0">
            <a:spAutoFit/>
          </a:bodyPr>
          <a:lstStyle/>
          <a:p>
            <a:pPr algn="ctr">
              <a:spcAft>
                <a:spcPts val="600"/>
              </a:spcAft>
            </a:pPr>
            <a:r>
              <a:rPr lang="en-US" sz="2500" b="1" dirty="0">
                <a:latin typeface="Mont" panose="00000700000000000000" pitchFamily="50" charset="0"/>
                <a:cs typeface="Arial" panose="020B0604020202020204" pitchFamily="34" charset="0"/>
              </a:rPr>
              <a:t>India loses ~3% of GDP annually to malnutrition (World Bank estimate).</a:t>
            </a:r>
            <a:endParaRPr lang="en-IN" sz="2500" dirty="0">
              <a:latin typeface="Mont" panose="00000700000000000000" pitchFamily="50" charset="0"/>
              <a:cs typeface="Arial" panose="020B0604020202020204" pitchFamily="34" charset="0"/>
            </a:endParaRPr>
          </a:p>
        </p:txBody>
      </p:sp>
    </p:spTree>
    <p:extLst>
      <p:ext uri="{BB962C8B-B14F-4D97-AF65-F5344CB8AC3E}">
        <p14:creationId xmlns:p14="http://schemas.microsoft.com/office/powerpoint/2010/main" val="7631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88F04B-CF90-40BE-41A4-BF1B2E5292E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3B693DB-3284-0E59-53A4-B90B20F5FA7F}"/>
              </a:ext>
            </a:extLst>
          </p:cNvPr>
          <p:cNvSpPr txBox="1"/>
          <p:nvPr/>
        </p:nvSpPr>
        <p:spPr>
          <a:xfrm>
            <a:off x="423082" y="173231"/>
            <a:ext cx="11600596" cy="546625"/>
          </a:xfrm>
          <a:prstGeom prst="rect">
            <a:avLst/>
          </a:prstGeom>
          <a:noFill/>
        </p:spPr>
        <p:txBody>
          <a:bodyPr wrap="square" rtlCol="0">
            <a:spAutoFit/>
          </a:bodyPr>
          <a:lstStyle/>
          <a:p>
            <a:pPr>
              <a:lnSpc>
                <a:spcPct val="80000"/>
              </a:lnSpc>
            </a:pPr>
            <a:r>
              <a:rPr lang="en-US" sz="3600" b="1" cap="small" dirty="0">
                <a:latin typeface="Mont Bold" panose="00000900000000000000" pitchFamily="50" charset="0"/>
              </a:rPr>
              <a:t>Poultry as the Protein Engine for Viksit Bharat</a:t>
            </a:r>
            <a:endParaRPr lang="en-IN" sz="3600" b="1" cap="small" dirty="0">
              <a:latin typeface="Mont Bold" panose="00000900000000000000" pitchFamily="50" charset="0"/>
            </a:endParaRPr>
          </a:p>
        </p:txBody>
      </p:sp>
      <p:sp>
        <p:nvSpPr>
          <p:cNvPr id="7" name="TextBox 6">
            <a:extLst>
              <a:ext uri="{FF2B5EF4-FFF2-40B4-BE49-F238E27FC236}">
                <a16:creationId xmlns:a16="http://schemas.microsoft.com/office/drawing/2014/main" id="{28463008-70A1-C88A-37B5-1DD626C06DAE}"/>
              </a:ext>
            </a:extLst>
          </p:cNvPr>
          <p:cNvSpPr txBox="1"/>
          <p:nvPr/>
        </p:nvSpPr>
        <p:spPr>
          <a:xfrm>
            <a:off x="423082" y="752097"/>
            <a:ext cx="11600596" cy="4478149"/>
          </a:xfrm>
          <a:prstGeom prst="rect">
            <a:avLst/>
          </a:prstGeom>
          <a:noFill/>
        </p:spPr>
        <p:txBody>
          <a:bodyPr wrap="square" rtlCol="0">
            <a:spAutoFit/>
          </a:bodyPr>
          <a:lstStyle/>
          <a:p>
            <a:pPr algn="just">
              <a:spcAft>
                <a:spcPts val="600"/>
              </a:spcAft>
            </a:pPr>
            <a:r>
              <a:rPr lang="en-US" sz="2500" dirty="0">
                <a:latin typeface="Mont" panose="00000700000000000000" pitchFamily="50" charset="0"/>
                <a:cs typeface="Arial" panose="020B0604020202020204" pitchFamily="34" charset="0"/>
              </a:rPr>
              <a:t>Global meat consumption reaching </a:t>
            </a:r>
            <a:r>
              <a:rPr lang="en-US" sz="2500" b="1" dirty="0">
                <a:latin typeface="Mont" panose="00000700000000000000" pitchFamily="50" charset="0"/>
                <a:cs typeface="Arial" panose="020B0604020202020204" pitchFamily="34" charset="0"/>
              </a:rPr>
              <a:t>374 million tons (MMT) in 2024</a:t>
            </a:r>
            <a:r>
              <a:rPr lang="en-US" sz="2500" dirty="0">
                <a:latin typeface="Mont" panose="00000700000000000000" pitchFamily="50" charset="0"/>
                <a:cs typeface="Arial" panose="020B0604020202020204" pitchFamily="34" charset="0"/>
              </a:rPr>
              <a:t>. Poultry meat remains the dominant category, contributing nearly </a:t>
            </a:r>
            <a:r>
              <a:rPr lang="en-US" sz="2500" b="1" dirty="0">
                <a:latin typeface="Mont" panose="00000700000000000000" pitchFamily="50" charset="0"/>
                <a:cs typeface="Arial" panose="020B0604020202020204" pitchFamily="34" charset="0"/>
              </a:rPr>
              <a:t>150 MMT (~41%)</a:t>
            </a:r>
            <a:r>
              <a:rPr lang="en-US" sz="2500" dirty="0">
                <a:latin typeface="Mont" panose="00000700000000000000" pitchFamily="50" charset="0"/>
                <a:cs typeface="Arial" panose="020B0604020202020204" pitchFamily="34" charset="0"/>
              </a:rPr>
              <a:t>. The anticipation for 2047 is that the poultry meat demand will be between </a:t>
            </a:r>
            <a:r>
              <a:rPr lang="en-US" sz="2500" b="1" dirty="0">
                <a:latin typeface="Mont" panose="00000700000000000000" pitchFamily="50" charset="0"/>
                <a:cs typeface="Arial" panose="020B0604020202020204" pitchFamily="34" charset="0"/>
              </a:rPr>
              <a:t>192-200 MMT</a:t>
            </a:r>
            <a:r>
              <a:rPr lang="en-US" sz="2500" dirty="0">
                <a:latin typeface="Mont" panose="00000700000000000000" pitchFamily="50" charset="0"/>
                <a:cs typeface="Arial" panose="020B0604020202020204" pitchFamily="34" charset="0"/>
              </a:rPr>
              <a:t>.</a:t>
            </a:r>
          </a:p>
          <a:p>
            <a:pPr algn="just">
              <a:spcAft>
                <a:spcPts val="600"/>
              </a:spcAft>
            </a:pPr>
            <a:r>
              <a:rPr lang="en-US" sz="2500" dirty="0">
                <a:latin typeface="Mont" panose="00000700000000000000" pitchFamily="50" charset="0"/>
                <a:cs typeface="Arial" panose="020B0604020202020204" pitchFamily="34" charset="0"/>
              </a:rPr>
              <a:t>Indian meat consumption reaching </a:t>
            </a:r>
            <a:r>
              <a:rPr lang="en-US" sz="2500" b="1" dirty="0">
                <a:latin typeface="Mont" panose="00000700000000000000" pitchFamily="50" charset="0"/>
                <a:cs typeface="Arial" panose="020B0604020202020204" pitchFamily="34" charset="0"/>
              </a:rPr>
              <a:t>10.25 MMT in 2024</a:t>
            </a:r>
            <a:r>
              <a:rPr lang="en-US" sz="2500" dirty="0">
                <a:latin typeface="Mont" panose="00000700000000000000" pitchFamily="50" charset="0"/>
                <a:cs typeface="Arial" panose="020B0604020202020204" pitchFamily="34" charset="0"/>
              </a:rPr>
              <a:t>. Poultry meat with ~50% share contributing nearly </a:t>
            </a:r>
            <a:r>
              <a:rPr lang="en-US" sz="2500" b="1" dirty="0">
                <a:latin typeface="Mont" panose="00000700000000000000" pitchFamily="50" charset="0"/>
                <a:cs typeface="Arial" panose="020B0604020202020204" pitchFamily="34" charset="0"/>
              </a:rPr>
              <a:t>5 MMT</a:t>
            </a:r>
            <a:r>
              <a:rPr lang="en-US" sz="2500" dirty="0">
                <a:latin typeface="Mont" panose="00000700000000000000" pitchFamily="50" charset="0"/>
                <a:cs typeface="Arial" panose="020B0604020202020204" pitchFamily="34" charset="0"/>
              </a:rPr>
              <a:t>. The anticipation for 2047 is that the poultry meat demand will be between </a:t>
            </a:r>
            <a:r>
              <a:rPr lang="en-US" sz="2500" b="1" dirty="0">
                <a:latin typeface="Mont" panose="00000700000000000000" pitchFamily="50" charset="0"/>
                <a:cs typeface="Arial" panose="020B0604020202020204" pitchFamily="34" charset="0"/>
              </a:rPr>
              <a:t>12-13 MMT</a:t>
            </a:r>
            <a:r>
              <a:rPr lang="en-US" sz="2500" dirty="0">
                <a:latin typeface="Mont" panose="00000700000000000000" pitchFamily="50" charset="0"/>
                <a:cs typeface="Arial" panose="020B0604020202020204" pitchFamily="34" charset="0"/>
              </a:rPr>
              <a:t>. While we will need 195-210 billion eggs compared to 138.4 billion produced today.</a:t>
            </a:r>
          </a:p>
          <a:p>
            <a:pPr algn="just">
              <a:spcAft>
                <a:spcPts val="600"/>
              </a:spcAft>
            </a:pPr>
            <a:r>
              <a:rPr lang="en-US" sz="2500" dirty="0">
                <a:latin typeface="Mont" panose="00000700000000000000" pitchFamily="50" charset="0"/>
                <a:cs typeface="Arial" panose="020B0604020202020204" pitchFamily="34" charset="0"/>
              </a:rPr>
              <a:t>India’s poultry sector is a heavyweight, valued at </a:t>
            </a:r>
            <a:r>
              <a:rPr lang="en-US" sz="2500" b="1" dirty="0">
                <a:latin typeface="Mont" panose="00000700000000000000" pitchFamily="50" charset="0"/>
                <a:cs typeface="Arial" panose="020B0604020202020204" pitchFamily="34" charset="0"/>
              </a:rPr>
              <a:t>₹2 lakh crore ($25 billion) </a:t>
            </a:r>
            <a:r>
              <a:rPr lang="en-US" sz="2500" dirty="0">
                <a:latin typeface="Mont" panose="00000700000000000000" pitchFamily="50" charset="0"/>
                <a:cs typeface="Arial" panose="020B0604020202020204" pitchFamily="34" charset="0"/>
              </a:rPr>
              <a:t>as of 2024–25 and contributing around ~1.2% to India’s GDP or ~14% of livestock GDP, while supporting over 25 million livelihoods directly and indirectly. Anticipation is that it will be between </a:t>
            </a:r>
            <a:r>
              <a:rPr lang="en-US" sz="2500" b="1" dirty="0">
                <a:latin typeface="Mont" panose="00000700000000000000" pitchFamily="50" charset="0"/>
                <a:cs typeface="Arial" panose="020B0604020202020204" pitchFamily="34" charset="0"/>
              </a:rPr>
              <a:t>120-135 billion </a:t>
            </a:r>
            <a:r>
              <a:rPr lang="en-US" sz="2500" dirty="0">
                <a:latin typeface="Mont" panose="00000700000000000000" pitchFamily="50" charset="0"/>
                <a:cs typeface="Arial" panose="020B0604020202020204" pitchFamily="34" charset="0"/>
              </a:rPr>
              <a:t>by 2047.</a:t>
            </a:r>
            <a:endParaRPr lang="en-IN" sz="2500" dirty="0">
              <a:latin typeface="Mont" panose="00000700000000000000" pitchFamily="50" charset="0"/>
              <a:cs typeface="Arial" panose="020B0604020202020204" pitchFamily="34" charset="0"/>
            </a:endParaRPr>
          </a:p>
        </p:txBody>
      </p:sp>
      <p:sp>
        <p:nvSpPr>
          <p:cNvPr id="2" name="TextBox 1">
            <a:extLst>
              <a:ext uri="{FF2B5EF4-FFF2-40B4-BE49-F238E27FC236}">
                <a16:creationId xmlns:a16="http://schemas.microsoft.com/office/drawing/2014/main" id="{215B5B5E-B421-6D78-652A-6ECE070001C9}"/>
              </a:ext>
            </a:extLst>
          </p:cNvPr>
          <p:cNvSpPr txBox="1"/>
          <p:nvPr/>
        </p:nvSpPr>
        <p:spPr>
          <a:xfrm>
            <a:off x="2991135" y="5374870"/>
            <a:ext cx="5456828" cy="477054"/>
          </a:xfrm>
          <a:prstGeom prst="rect">
            <a:avLst/>
          </a:prstGeom>
          <a:noFill/>
        </p:spPr>
        <p:txBody>
          <a:bodyPr wrap="square" rtlCol="0">
            <a:spAutoFit/>
          </a:bodyPr>
          <a:lstStyle/>
          <a:p>
            <a:pPr algn="ctr">
              <a:spcAft>
                <a:spcPts val="600"/>
              </a:spcAft>
            </a:pPr>
            <a:r>
              <a:rPr lang="en-US" sz="2500" b="1" dirty="0">
                <a:latin typeface="Mont" panose="00000700000000000000" pitchFamily="50" charset="0"/>
                <a:cs typeface="Arial" panose="020B0604020202020204" pitchFamily="34" charset="0"/>
              </a:rPr>
              <a:t>Sources</a:t>
            </a:r>
            <a:r>
              <a:rPr lang="en-US" sz="2500" dirty="0">
                <a:latin typeface="Mont" panose="00000700000000000000" pitchFamily="50" charset="0"/>
                <a:cs typeface="Arial" panose="020B0604020202020204" pitchFamily="34" charset="0"/>
              </a:rPr>
              <a:t>: FAO, Niti Aayog, NIAP</a:t>
            </a:r>
            <a:endParaRPr lang="en-IN" sz="2500" dirty="0">
              <a:latin typeface="Mont" panose="00000700000000000000" pitchFamily="50" charset="0"/>
              <a:cs typeface="Arial" panose="020B0604020202020204" pitchFamily="34" charset="0"/>
            </a:endParaRPr>
          </a:p>
        </p:txBody>
      </p:sp>
    </p:spTree>
    <p:extLst>
      <p:ext uri="{BB962C8B-B14F-4D97-AF65-F5344CB8AC3E}">
        <p14:creationId xmlns:p14="http://schemas.microsoft.com/office/powerpoint/2010/main" val="364101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7303B-3DF6-31D8-17FA-1CA00DF210D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4BCB666-EE05-1E04-5223-2F8F236A62BD}"/>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C9F858E-9B17-4E27-5528-5C6DA9CE6F16}"/>
              </a:ext>
            </a:extLst>
          </p:cNvPr>
          <p:cNvSpPr txBox="1"/>
          <p:nvPr/>
        </p:nvSpPr>
        <p:spPr>
          <a:xfrm>
            <a:off x="191069" y="91343"/>
            <a:ext cx="11832609" cy="546625"/>
          </a:xfrm>
          <a:prstGeom prst="rect">
            <a:avLst/>
          </a:prstGeom>
          <a:noFill/>
        </p:spPr>
        <p:txBody>
          <a:bodyPr wrap="square" rtlCol="0">
            <a:spAutoFit/>
          </a:bodyPr>
          <a:lstStyle/>
          <a:p>
            <a:pPr>
              <a:lnSpc>
                <a:spcPct val="80000"/>
              </a:lnSpc>
            </a:pPr>
            <a:r>
              <a:rPr lang="en-US" sz="3600" b="1" cap="small" dirty="0">
                <a:latin typeface="Mont Bold" panose="00000900000000000000" pitchFamily="50" charset="0"/>
              </a:rPr>
              <a:t>Animal Protein Consumption – Continuous Growth till 2019</a:t>
            </a:r>
            <a:endParaRPr lang="en-IN" sz="3600" b="1" cap="small" dirty="0">
              <a:latin typeface="Mont Bold" panose="00000900000000000000" pitchFamily="50" charset="0"/>
            </a:endParaRPr>
          </a:p>
        </p:txBody>
      </p:sp>
      <p:sp>
        <p:nvSpPr>
          <p:cNvPr id="2" name="TextBox 1">
            <a:extLst>
              <a:ext uri="{FF2B5EF4-FFF2-40B4-BE49-F238E27FC236}">
                <a16:creationId xmlns:a16="http://schemas.microsoft.com/office/drawing/2014/main" id="{55645A34-993F-1FAF-978F-407C7F3BB8D4}"/>
              </a:ext>
            </a:extLst>
          </p:cNvPr>
          <p:cNvSpPr txBox="1"/>
          <p:nvPr/>
        </p:nvSpPr>
        <p:spPr>
          <a:xfrm>
            <a:off x="3367585" y="6207715"/>
            <a:ext cx="5456828" cy="477054"/>
          </a:xfrm>
          <a:prstGeom prst="rect">
            <a:avLst/>
          </a:prstGeom>
          <a:noFill/>
        </p:spPr>
        <p:txBody>
          <a:bodyPr wrap="square" rtlCol="0">
            <a:spAutoFit/>
          </a:bodyPr>
          <a:lstStyle/>
          <a:p>
            <a:pPr algn="ctr">
              <a:spcAft>
                <a:spcPts val="600"/>
              </a:spcAft>
            </a:pPr>
            <a:r>
              <a:rPr lang="en-US" sz="2500" b="1" dirty="0">
                <a:latin typeface="Mont" panose="00000700000000000000" pitchFamily="50" charset="0"/>
                <a:cs typeface="Arial" panose="020B0604020202020204" pitchFamily="34" charset="0"/>
              </a:rPr>
              <a:t>Sources</a:t>
            </a:r>
            <a:r>
              <a:rPr lang="en-US" sz="2500" dirty="0">
                <a:latin typeface="Mont" panose="00000700000000000000" pitchFamily="50" charset="0"/>
                <a:cs typeface="Arial" panose="020B0604020202020204" pitchFamily="34" charset="0"/>
              </a:rPr>
              <a:t>: FAO, Niti Aayog, NIAP</a:t>
            </a:r>
            <a:endParaRPr lang="en-IN" sz="2500" dirty="0">
              <a:latin typeface="Mont" panose="00000700000000000000" pitchFamily="50" charset="0"/>
              <a:cs typeface="Arial" panose="020B0604020202020204" pitchFamily="34" charset="0"/>
            </a:endParaRPr>
          </a:p>
        </p:txBody>
      </p:sp>
      <p:pic>
        <p:nvPicPr>
          <p:cNvPr id="8" name="Picture 7">
            <a:extLst>
              <a:ext uri="{FF2B5EF4-FFF2-40B4-BE49-F238E27FC236}">
                <a16:creationId xmlns:a16="http://schemas.microsoft.com/office/drawing/2014/main" id="{B00617DD-DAE6-98EC-76C3-CA1BAF31A2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80433" y="554136"/>
            <a:ext cx="10031134" cy="5749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232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F1A8E-7EB0-D7F6-53E3-8E2C576D1F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0A95E8-0CA4-7B9F-D81B-CD3EBDB67A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CA7EA6B-5F0F-FB6A-9AFF-7290582A3A50}"/>
              </a:ext>
            </a:extLst>
          </p:cNvPr>
          <p:cNvSpPr txBox="1"/>
          <p:nvPr/>
        </p:nvSpPr>
        <p:spPr>
          <a:xfrm>
            <a:off x="395786" y="173231"/>
            <a:ext cx="11600596" cy="546625"/>
          </a:xfrm>
          <a:prstGeom prst="rect">
            <a:avLst/>
          </a:prstGeom>
          <a:noFill/>
        </p:spPr>
        <p:txBody>
          <a:bodyPr wrap="square" rtlCol="0">
            <a:spAutoFit/>
          </a:bodyPr>
          <a:lstStyle/>
          <a:p>
            <a:pPr>
              <a:lnSpc>
                <a:spcPct val="80000"/>
              </a:lnSpc>
            </a:pPr>
            <a:r>
              <a:rPr lang="en-US" sz="3600" b="1" cap="small" dirty="0">
                <a:latin typeface="Mont Bold" panose="00000900000000000000" pitchFamily="50" charset="0"/>
              </a:rPr>
              <a:t>Bump in the Way</a:t>
            </a:r>
            <a:endParaRPr lang="en-IN" sz="3600" b="1" cap="small" dirty="0">
              <a:latin typeface="Mont Bold" panose="00000900000000000000" pitchFamily="50" charset="0"/>
            </a:endParaRPr>
          </a:p>
        </p:txBody>
      </p:sp>
      <p:sp>
        <p:nvSpPr>
          <p:cNvPr id="7" name="TextBox 6">
            <a:extLst>
              <a:ext uri="{FF2B5EF4-FFF2-40B4-BE49-F238E27FC236}">
                <a16:creationId xmlns:a16="http://schemas.microsoft.com/office/drawing/2014/main" id="{A515707D-39AA-0D40-5A22-AA061AED190A}"/>
              </a:ext>
            </a:extLst>
          </p:cNvPr>
          <p:cNvSpPr txBox="1"/>
          <p:nvPr/>
        </p:nvSpPr>
        <p:spPr>
          <a:xfrm>
            <a:off x="423082" y="697505"/>
            <a:ext cx="6610066" cy="4632037"/>
          </a:xfrm>
          <a:prstGeom prst="rect">
            <a:avLst/>
          </a:prstGeom>
          <a:noFill/>
        </p:spPr>
        <p:txBody>
          <a:bodyPr wrap="square" rtlCol="0">
            <a:spAutoFit/>
          </a:bodyPr>
          <a:lstStyle/>
          <a:p>
            <a:pPr algn="just">
              <a:spcAft>
                <a:spcPts val="300"/>
              </a:spcAft>
            </a:pPr>
            <a:r>
              <a:rPr lang="en-US" sz="3000" i="1" dirty="0">
                <a:latin typeface="Mont" panose="00000700000000000000" pitchFamily="50" charset="0"/>
                <a:cs typeface="Arial" panose="020B0604020202020204" pitchFamily="34" charset="0"/>
              </a:rPr>
              <a:t>Since 2019 the growth is slowing down.</a:t>
            </a:r>
          </a:p>
          <a:p>
            <a:pPr algn="just">
              <a:spcAft>
                <a:spcPts val="300"/>
              </a:spcAft>
            </a:pPr>
            <a:r>
              <a:rPr lang="en-US" sz="2800" dirty="0">
                <a:latin typeface="Mont" panose="00000700000000000000" pitchFamily="50" charset="0"/>
                <a:cs typeface="Arial" panose="020B0604020202020204" pitchFamily="34" charset="0"/>
              </a:rPr>
              <a:t>The growth in egg production declined from high of </a:t>
            </a:r>
            <a:r>
              <a:rPr lang="en-US" sz="2800" b="1" dirty="0">
                <a:latin typeface="Mont" panose="00000700000000000000" pitchFamily="50" charset="0"/>
                <a:cs typeface="Arial" panose="020B0604020202020204" pitchFamily="34" charset="0"/>
              </a:rPr>
              <a:t>10.2%</a:t>
            </a:r>
            <a:r>
              <a:rPr lang="en-US" sz="2800" dirty="0">
                <a:latin typeface="Mont" panose="00000700000000000000" pitchFamily="50" charset="0"/>
                <a:cs typeface="Arial" panose="020B0604020202020204" pitchFamily="34" charset="0"/>
              </a:rPr>
              <a:t> in 2019-2020 to </a:t>
            </a:r>
            <a:r>
              <a:rPr lang="en-US" sz="2800" b="1" dirty="0">
                <a:latin typeface="Mont" panose="00000700000000000000" pitchFamily="50" charset="0"/>
                <a:cs typeface="Arial" panose="020B0604020202020204" pitchFamily="34" charset="0"/>
              </a:rPr>
              <a:t>3%</a:t>
            </a:r>
            <a:r>
              <a:rPr lang="en-US" sz="2800" dirty="0">
                <a:latin typeface="Mont" panose="00000700000000000000" pitchFamily="50" charset="0"/>
                <a:cs typeface="Arial" panose="020B0604020202020204" pitchFamily="34" charset="0"/>
              </a:rPr>
              <a:t> in 2024-25.</a:t>
            </a:r>
          </a:p>
          <a:p>
            <a:pPr algn="just">
              <a:spcAft>
                <a:spcPts val="300"/>
              </a:spcAft>
            </a:pPr>
            <a:r>
              <a:rPr lang="en-US" sz="2800" dirty="0">
                <a:latin typeface="Mont" panose="00000700000000000000" pitchFamily="50" charset="0"/>
                <a:cs typeface="Arial" panose="020B0604020202020204" pitchFamily="34" charset="0"/>
              </a:rPr>
              <a:t>The growth in meet production also slowed down from </a:t>
            </a:r>
            <a:r>
              <a:rPr lang="en-US" sz="2800" b="1" dirty="0">
                <a:latin typeface="Mont" panose="00000700000000000000" pitchFamily="50" charset="0"/>
                <a:cs typeface="Arial" panose="020B0604020202020204" pitchFamily="34" charset="0"/>
              </a:rPr>
              <a:t>6%</a:t>
            </a:r>
            <a:r>
              <a:rPr lang="en-US" sz="2800" dirty="0">
                <a:latin typeface="Mont" panose="00000700000000000000" pitchFamily="50" charset="0"/>
                <a:cs typeface="Arial" panose="020B0604020202020204" pitchFamily="34" charset="0"/>
              </a:rPr>
              <a:t> in 2019-2020 to </a:t>
            </a:r>
            <a:r>
              <a:rPr lang="en-US" sz="2800" b="1" dirty="0">
                <a:latin typeface="Mont" panose="00000700000000000000" pitchFamily="50" charset="0"/>
                <a:cs typeface="Arial" panose="020B0604020202020204" pitchFamily="34" charset="0"/>
              </a:rPr>
              <a:t>4.9% </a:t>
            </a:r>
            <a:r>
              <a:rPr lang="en-US" sz="2800" dirty="0">
                <a:latin typeface="Mont" panose="00000700000000000000" pitchFamily="50" charset="0"/>
                <a:cs typeface="Arial" panose="020B0604020202020204" pitchFamily="34" charset="0"/>
              </a:rPr>
              <a:t>in 2024-25.</a:t>
            </a:r>
          </a:p>
          <a:p>
            <a:pPr algn="just">
              <a:spcAft>
                <a:spcPts val="300"/>
              </a:spcAft>
            </a:pPr>
            <a:r>
              <a:rPr lang="en-US" sz="2800" b="1" dirty="0">
                <a:latin typeface="Mont" panose="00000700000000000000" pitchFamily="50" charset="0"/>
                <a:cs typeface="Arial" panose="020B0604020202020204" pitchFamily="34" charset="0"/>
              </a:rPr>
              <a:t>To make Indian poultry sustainable and globally competitive, we must fix the feed first — not just the birds.</a:t>
            </a:r>
            <a:endParaRPr lang="en-IN" sz="2800" b="1" dirty="0">
              <a:latin typeface="Mont" panose="00000700000000000000" pitchFamily="50" charset="0"/>
              <a:cs typeface="Arial" panose="020B0604020202020204" pitchFamily="34" charset="0"/>
            </a:endParaRPr>
          </a:p>
        </p:txBody>
      </p:sp>
      <p:sp>
        <p:nvSpPr>
          <p:cNvPr id="2" name="TextBox 1">
            <a:extLst>
              <a:ext uri="{FF2B5EF4-FFF2-40B4-BE49-F238E27FC236}">
                <a16:creationId xmlns:a16="http://schemas.microsoft.com/office/drawing/2014/main" id="{C9290983-CED9-9BB1-5993-EB2CCDCAC1A6}"/>
              </a:ext>
            </a:extLst>
          </p:cNvPr>
          <p:cNvSpPr txBox="1"/>
          <p:nvPr/>
        </p:nvSpPr>
        <p:spPr>
          <a:xfrm>
            <a:off x="2991135" y="5456758"/>
            <a:ext cx="5456828" cy="477054"/>
          </a:xfrm>
          <a:prstGeom prst="rect">
            <a:avLst/>
          </a:prstGeom>
          <a:noFill/>
        </p:spPr>
        <p:txBody>
          <a:bodyPr wrap="square" rtlCol="0">
            <a:spAutoFit/>
          </a:bodyPr>
          <a:lstStyle/>
          <a:p>
            <a:pPr algn="ctr">
              <a:spcAft>
                <a:spcPts val="600"/>
              </a:spcAft>
            </a:pPr>
            <a:r>
              <a:rPr lang="en-US" sz="2500" b="1" dirty="0">
                <a:latin typeface="Mont" panose="00000700000000000000" pitchFamily="50" charset="0"/>
                <a:cs typeface="Arial" panose="020B0604020202020204" pitchFamily="34" charset="0"/>
              </a:rPr>
              <a:t>Sources</a:t>
            </a:r>
            <a:r>
              <a:rPr lang="en-US" sz="2500" dirty="0">
                <a:latin typeface="Mont" panose="00000700000000000000" pitchFamily="50" charset="0"/>
                <a:cs typeface="Arial" panose="020B0604020202020204" pitchFamily="34" charset="0"/>
              </a:rPr>
              <a:t>: DAHD</a:t>
            </a:r>
            <a:endParaRPr lang="en-IN" sz="2500" dirty="0">
              <a:latin typeface="Mont" panose="00000700000000000000" pitchFamily="50" charset="0"/>
              <a:cs typeface="Arial" panose="020B0604020202020204" pitchFamily="34" charset="0"/>
            </a:endParaRPr>
          </a:p>
        </p:txBody>
      </p:sp>
      <p:pic>
        <p:nvPicPr>
          <p:cNvPr id="4" name="Picture 3" descr="A group of chickens in a cage&#10;&#10;AI-generated content may be incorrect.">
            <a:extLst>
              <a:ext uri="{FF2B5EF4-FFF2-40B4-BE49-F238E27FC236}">
                <a16:creationId xmlns:a16="http://schemas.microsoft.com/office/drawing/2014/main" id="{69A39E9C-DC19-40B2-A7BE-8EC5180F9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315" y="719856"/>
            <a:ext cx="4562900" cy="4562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355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D7CA3-9BBC-4E1B-2C64-D350B9B87B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D3E66DD-5342-9194-8AAD-7EC6DD54716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68CC87D-E222-69CE-66CC-67DCDE6242F4}"/>
              </a:ext>
            </a:extLst>
          </p:cNvPr>
          <p:cNvSpPr txBox="1"/>
          <p:nvPr/>
        </p:nvSpPr>
        <p:spPr>
          <a:xfrm>
            <a:off x="395786" y="173231"/>
            <a:ext cx="11600596" cy="546625"/>
          </a:xfrm>
          <a:prstGeom prst="rect">
            <a:avLst/>
          </a:prstGeom>
          <a:noFill/>
        </p:spPr>
        <p:txBody>
          <a:bodyPr wrap="square" rtlCol="0">
            <a:spAutoFit/>
          </a:bodyPr>
          <a:lstStyle/>
          <a:p>
            <a:pPr>
              <a:lnSpc>
                <a:spcPct val="80000"/>
              </a:lnSpc>
            </a:pPr>
            <a:r>
              <a:rPr lang="en-US" sz="3600" b="1" cap="small" dirty="0">
                <a:latin typeface="Mont Bold" panose="00000900000000000000" pitchFamily="50" charset="0"/>
              </a:rPr>
              <a:t>Feed Economics – The Twin Pillars: Corn &amp; Soybean Meal</a:t>
            </a:r>
            <a:endParaRPr lang="en-IN" sz="3600" b="1" cap="small" dirty="0">
              <a:latin typeface="Mont Bold" panose="00000900000000000000" pitchFamily="50" charset="0"/>
            </a:endParaRPr>
          </a:p>
        </p:txBody>
      </p:sp>
      <p:sp>
        <p:nvSpPr>
          <p:cNvPr id="7" name="TextBox 6">
            <a:extLst>
              <a:ext uri="{FF2B5EF4-FFF2-40B4-BE49-F238E27FC236}">
                <a16:creationId xmlns:a16="http://schemas.microsoft.com/office/drawing/2014/main" id="{7E35BF29-466B-6526-F1BA-DB23FD78938B}"/>
              </a:ext>
            </a:extLst>
          </p:cNvPr>
          <p:cNvSpPr txBox="1"/>
          <p:nvPr/>
        </p:nvSpPr>
        <p:spPr>
          <a:xfrm>
            <a:off x="4462818" y="651616"/>
            <a:ext cx="7533563" cy="5478423"/>
          </a:xfrm>
          <a:prstGeom prst="rect">
            <a:avLst/>
          </a:prstGeom>
          <a:noFill/>
        </p:spPr>
        <p:txBody>
          <a:bodyPr wrap="square" rtlCol="0">
            <a:spAutoFit/>
          </a:bodyPr>
          <a:lstStyle/>
          <a:p>
            <a:pPr algn="just">
              <a:spcAft>
                <a:spcPts val="300"/>
              </a:spcAft>
            </a:pPr>
            <a:r>
              <a:rPr lang="en-US" sz="3200" i="1" dirty="0">
                <a:latin typeface="Mont" panose="00000700000000000000" pitchFamily="50" charset="0"/>
                <a:cs typeface="Arial" panose="020B0604020202020204" pitchFamily="34" charset="0"/>
              </a:rPr>
              <a:t>What triggered 2019-2020 reversal.</a:t>
            </a:r>
          </a:p>
          <a:p>
            <a:pPr algn="just">
              <a:spcAft>
                <a:spcPts val="300"/>
              </a:spcAft>
            </a:pPr>
            <a:r>
              <a:rPr lang="en-US" sz="2800" dirty="0">
                <a:latin typeface="Mont" panose="00000700000000000000" pitchFamily="50" charset="0"/>
                <a:cs typeface="Arial" panose="020B0604020202020204" pitchFamily="34" charset="0"/>
              </a:rPr>
              <a:t>The price of both Maize and Soyabean spiked by average 10% and 14% hence increase in feed price.</a:t>
            </a:r>
          </a:p>
          <a:p>
            <a:pPr algn="just">
              <a:spcAft>
                <a:spcPts val="300"/>
              </a:spcAft>
            </a:pPr>
            <a:r>
              <a:rPr lang="en-US" sz="2800" dirty="0">
                <a:latin typeface="Mont" panose="00000700000000000000" pitchFamily="50" charset="0"/>
                <a:cs typeface="Arial" panose="020B0604020202020204" pitchFamily="34" charset="0"/>
              </a:rPr>
              <a:t>The country is deficit in dry fodder (23%), green fodder (11%), and concentrate feed (29%).</a:t>
            </a:r>
          </a:p>
          <a:p>
            <a:pPr algn="just">
              <a:spcAft>
                <a:spcPts val="300"/>
              </a:spcAft>
            </a:pPr>
            <a:r>
              <a:rPr lang="en-US" sz="2800" dirty="0">
                <a:latin typeface="Mont" panose="00000700000000000000" pitchFamily="50" charset="0"/>
                <a:cs typeface="Arial" panose="020B0604020202020204" pitchFamily="34" charset="0"/>
              </a:rPr>
              <a:t>The demand for concentrate feed will increase from 53 MMT in 2024-25 to 127 MMT. Demand for total corn will grow from 43 MMT to 103 MMT and Soyabean from 10 MMT to 43 MMT.</a:t>
            </a:r>
          </a:p>
          <a:p>
            <a:pPr algn="just">
              <a:lnSpc>
                <a:spcPct val="90000"/>
              </a:lnSpc>
              <a:spcAft>
                <a:spcPts val="300"/>
              </a:spcAft>
            </a:pPr>
            <a:r>
              <a:rPr lang="en-US" sz="2800" b="1" i="1" dirty="0">
                <a:latin typeface="Mont" panose="00000700000000000000" pitchFamily="50" charset="0"/>
                <a:cs typeface="Arial" panose="020B0604020202020204" pitchFamily="34" charset="0"/>
              </a:rPr>
              <a:t>The shortage is expected to worsen owing to competing demands for land, climate change impacts, and ethanol policy.</a:t>
            </a:r>
          </a:p>
        </p:txBody>
      </p:sp>
      <p:pic>
        <p:nvPicPr>
          <p:cNvPr id="4" name="Picture 3">
            <a:extLst>
              <a:ext uri="{FF2B5EF4-FFF2-40B4-BE49-F238E27FC236}">
                <a16:creationId xmlns:a16="http://schemas.microsoft.com/office/drawing/2014/main" id="{516C3E9C-BF78-19E8-8E7D-6C52771C8E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785" y="714069"/>
            <a:ext cx="3924000" cy="241360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2774685-59E2-0090-FF22-A794EBE4C74B}"/>
              </a:ext>
            </a:extLst>
          </p:cNvPr>
          <p:cNvPicPr>
            <a:picLocks noChangeAspect="1"/>
          </p:cNvPicPr>
          <p:nvPr/>
        </p:nvPicPr>
        <p:blipFill>
          <a:blip r:embed="rId4"/>
          <a:stretch>
            <a:fillRect/>
          </a:stretch>
        </p:blipFill>
        <p:spPr>
          <a:xfrm>
            <a:off x="395786" y="3103210"/>
            <a:ext cx="3924000" cy="20446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636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D4243-B06C-DB27-191E-94060199B8C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1CBC230-8444-5A4F-8A81-4D204E0B7BF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6EE91D3-E953-8655-0731-5C94ECE54097}"/>
              </a:ext>
            </a:extLst>
          </p:cNvPr>
          <p:cNvSpPr txBox="1"/>
          <p:nvPr/>
        </p:nvSpPr>
        <p:spPr>
          <a:xfrm>
            <a:off x="395786" y="173231"/>
            <a:ext cx="11600596" cy="546625"/>
          </a:xfrm>
          <a:prstGeom prst="rect">
            <a:avLst/>
          </a:prstGeom>
          <a:noFill/>
        </p:spPr>
        <p:txBody>
          <a:bodyPr wrap="square" rtlCol="0">
            <a:spAutoFit/>
          </a:bodyPr>
          <a:lstStyle/>
          <a:p>
            <a:pPr>
              <a:lnSpc>
                <a:spcPct val="80000"/>
              </a:lnSpc>
            </a:pPr>
            <a:r>
              <a:rPr lang="en-US" sz="3600" b="1" cap="small" dirty="0">
                <a:latin typeface="Mont Bold" panose="00000900000000000000" pitchFamily="50" charset="0"/>
              </a:rPr>
              <a:t>Who Pays for Poor Productivity? </a:t>
            </a:r>
            <a:endParaRPr lang="en-IN" sz="2800" b="1" cap="small" dirty="0">
              <a:latin typeface="Mont Bold" panose="00000900000000000000" pitchFamily="50" charset="0"/>
            </a:endParaRPr>
          </a:p>
        </p:txBody>
      </p:sp>
      <p:pic>
        <p:nvPicPr>
          <p:cNvPr id="3" name="Picture 2">
            <a:extLst>
              <a:ext uri="{FF2B5EF4-FFF2-40B4-BE49-F238E27FC236}">
                <a16:creationId xmlns:a16="http://schemas.microsoft.com/office/drawing/2014/main" id="{1390F996-2B10-4B86-8537-29593671E4EF}"/>
              </a:ext>
            </a:extLst>
          </p:cNvPr>
          <p:cNvPicPr>
            <a:picLocks noChangeAspect="1"/>
          </p:cNvPicPr>
          <p:nvPr/>
        </p:nvPicPr>
        <p:blipFill>
          <a:blip r:embed="rId3"/>
          <a:stretch>
            <a:fillRect/>
          </a:stretch>
        </p:blipFill>
        <p:spPr>
          <a:xfrm>
            <a:off x="395786" y="662081"/>
            <a:ext cx="4817659" cy="2540346"/>
          </a:xfrm>
          <a:prstGeom prst="rect">
            <a:avLst/>
          </a:prstGeom>
        </p:spPr>
      </p:pic>
      <p:pic>
        <p:nvPicPr>
          <p:cNvPr id="11" name="Picture 10">
            <a:extLst>
              <a:ext uri="{FF2B5EF4-FFF2-40B4-BE49-F238E27FC236}">
                <a16:creationId xmlns:a16="http://schemas.microsoft.com/office/drawing/2014/main" id="{CAC68E55-B21B-965A-F27B-A4E32901F241}"/>
              </a:ext>
            </a:extLst>
          </p:cNvPr>
          <p:cNvPicPr>
            <a:picLocks noChangeAspect="1"/>
          </p:cNvPicPr>
          <p:nvPr/>
        </p:nvPicPr>
        <p:blipFill>
          <a:blip r:embed="rId4"/>
          <a:stretch>
            <a:fillRect/>
          </a:stretch>
        </p:blipFill>
        <p:spPr>
          <a:xfrm>
            <a:off x="5595582" y="662081"/>
            <a:ext cx="5431810" cy="2836353"/>
          </a:xfrm>
          <a:prstGeom prst="rect">
            <a:avLst/>
          </a:prstGeom>
        </p:spPr>
      </p:pic>
      <p:pic>
        <p:nvPicPr>
          <p:cNvPr id="13" name="Picture 12">
            <a:extLst>
              <a:ext uri="{FF2B5EF4-FFF2-40B4-BE49-F238E27FC236}">
                <a16:creationId xmlns:a16="http://schemas.microsoft.com/office/drawing/2014/main" id="{34D7AE73-4131-578A-B5FE-A5AB9471D7D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04615" y="3554494"/>
            <a:ext cx="6325737" cy="3016439"/>
          </a:xfrm>
          <a:prstGeom prst="rect">
            <a:avLst/>
          </a:prstGeom>
        </p:spPr>
      </p:pic>
      <p:sp>
        <p:nvSpPr>
          <p:cNvPr id="14" name="TextBox 13">
            <a:extLst>
              <a:ext uri="{FF2B5EF4-FFF2-40B4-BE49-F238E27FC236}">
                <a16:creationId xmlns:a16="http://schemas.microsoft.com/office/drawing/2014/main" id="{6B6EAAAF-B2BC-7A38-B39F-800C912C4DC7}"/>
              </a:ext>
            </a:extLst>
          </p:cNvPr>
          <p:cNvSpPr txBox="1"/>
          <p:nvPr/>
        </p:nvSpPr>
        <p:spPr>
          <a:xfrm>
            <a:off x="69377" y="3077440"/>
            <a:ext cx="5456828" cy="338554"/>
          </a:xfrm>
          <a:prstGeom prst="rect">
            <a:avLst/>
          </a:prstGeom>
          <a:noFill/>
        </p:spPr>
        <p:txBody>
          <a:bodyPr wrap="square" rtlCol="0">
            <a:spAutoFit/>
          </a:bodyPr>
          <a:lstStyle/>
          <a:p>
            <a:pPr algn="ctr">
              <a:spcAft>
                <a:spcPts val="600"/>
              </a:spcAft>
            </a:pPr>
            <a:r>
              <a:rPr lang="en-US" sz="1600" b="1" dirty="0">
                <a:latin typeface="Mont" panose="00000700000000000000" pitchFamily="50" charset="0"/>
                <a:cs typeface="Arial" panose="020B0604020202020204" pitchFamily="34" charset="0"/>
              </a:rPr>
              <a:t>India Yields</a:t>
            </a:r>
            <a:endParaRPr lang="en-IN" sz="1600" dirty="0">
              <a:latin typeface="Mont" panose="00000700000000000000" pitchFamily="50" charset="0"/>
              <a:cs typeface="Arial" panose="020B0604020202020204" pitchFamily="34" charset="0"/>
            </a:endParaRPr>
          </a:p>
        </p:txBody>
      </p:sp>
      <p:sp>
        <p:nvSpPr>
          <p:cNvPr id="15" name="TextBox 14">
            <a:extLst>
              <a:ext uri="{FF2B5EF4-FFF2-40B4-BE49-F238E27FC236}">
                <a16:creationId xmlns:a16="http://schemas.microsoft.com/office/drawing/2014/main" id="{4752F0EF-EDA8-451B-1CF8-B61692E4E4CA}"/>
              </a:ext>
            </a:extLst>
          </p:cNvPr>
          <p:cNvSpPr txBox="1"/>
          <p:nvPr/>
        </p:nvSpPr>
        <p:spPr>
          <a:xfrm>
            <a:off x="5908342" y="3373447"/>
            <a:ext cx="5456828" cy="338554"/>
          </a:xfrm>
          <a:prstGeom prst="rect">
            <a:avLst/>
          </a:prstGeom>
          <a:noFill/>
        </p:spPr>
        <p:txBody>
          <a:bodyPr wrap="square" rtlCol="0">
            <a:spAutoFit/>
          </a:bodyPr>
          <a:lstStyle/>
          <a:p>
            <a:pPr algn="ctr">
              <a:spcAft>
                <a:spcPts val="600"/>
              </a:spcAft>
            </a:pPr>
            <a:r>
              <a:rPr lang="en-US" sz="1600" b="1" dirty="0">
                <a:latin typeface="Mont" panose="00000700000000000000" pitchFamily="50" charset="0"/>
                <a:cs typeface="Arial" panose="020B0604020202020204" pitchFamily="34" charset="0"/>
              </a:rPr>
              <a:t>India Imports vs Consumption</a:t>
            </a:r>
            <a:endParaRPr lang="en-IN" sz="1600" dirty="0">
              <a:latin typeface="Mont" panose="00000700000000000000" pitchFamily="50" charset="0"/>
              <a:cs typeface="Arial" panose="020B0604020202020204" pitchFamily="34" charset="0"/>
            </a:endParaRPr>
          </a:p>
        </p:txBody>
      </p:sp>
      <p:sp>
        <p:nvSpPr>
          <p:cNvPr id="16" name="TextBox 15">
            <a:extLst>
              <a:ext uri="{FF2B5EF4-FFF2-40B4-BE49-F238E27FC236}">
                <a16:creationId xmlns:a16="http://schemas.microsoft.com/office/drawing/2014/main" id="{07D6A5AD-525C-834B-2F6B-C3283BFB7018}"/>
              </a:ext>
            </a:extLst>
          </p:cNvPr>
          <p:cNvSpPr txBox="1"/>
          <p:nvPr/>
        </p:nvSpPr>
        <p:spPr>
          <a:xfrm>
            <a:off x="69377" y="4207849"/>
            <a:ext cx="2510194" cy="861774"/>
          </a:xfrm>
          <a:prstGeom prst="rect">
            <a:avLst/>
          </a:prstGeom>
          <a:noFill/>
        </p:spPr>
        <p:txBody>
          <a:bodyPr wrap="square" rtlCol="0">
            <a:spAutoFit/>
          </a:bodyPr>
          <a:lstStyle/>
          <a:p>
            <a:pPr algn="ctr">
              <a:spcAft>
                <a:spcPts val="600"/>
              </a:spcAft>
            </a:pPr>
            <a:r>
              <a:rPr lang="en-US" sz="2500" b="1" dirty="0">
                <a:latin typeface="Mont" panose="00000700000000000000" pitchFamily="50" charset="0"/>
                <a:cs typeface="Arial" panose="020B0604020202020204" pitchFamily="34" charset="0"/>
              </a:rPr>
              <a:t>Sources</a:t>
            </a:r>
            <a:r>
              <a:rPr lang="en-US" sz="2500" dirty="0">
                <a:latin typeface="Mont" panose="00000700000000000000" pitchFamily="50" charset="0"/>
                <a:cs typeface="Arial" panose="020B0604020202020204" pitchFamily="34" charset="0"/>
              </a:rPr>
              <a:t>: USDA/FAO/</a:t>
            </a:r>
            <a:r>
              <a:rPr lang="en-US" sz="2500" dirty="0" err="1">
                <a:latin typeface="Mont" panose="00000700000000000000" pitchFamily="50" charset="0"/>
                <a:cs typeface="Arial" panose="020B0604020202020204" pitchFamily="34" charset="0"/>
              </a:rPr>
              <a:t>MoC</a:t>
            </a:r>
            <a:endParaRPr lang="en-IN" sz="2500" dirty="0">
              <a:latin typeface="Mont" panose="00000700000000000000" pitchFamily="50" charset="0"/>
              <a:cs typeface="Arial" panose="020B0604020202020204" pitchFamily="34" charset="0"/>
            </a:endParaRPr>
          </a:p>
        </p:txBody>
      </p:sp>
      <p:sp>
        <p:nvSpPr>
          <p:cNvPr id="17" name="TextBox 16">
            <a:extLst>
              <a:ext uri="{FF2B5EF4-FFF2-40B4-BE49-F238E27FC236}">
                <a16:creationId xmlns:a16="http://schemas.microsoft.com/office/drawing/2014/main" id="{FF7782C5-74A1-223A-3DB6-EC1C349C0BF5}"/>
              </a:ext>
            </a:extLst>
          </p:cNvPr>
          <p:cNvSpPr txBox="1"/>
          <p:nvPr/>
        </p:nvSpPr>
        <p:spPr>
          <a:xfrm>
            <a:off x="3077763" y="6413717"/>
            <a:ext cx="5456828" cy="338554"/>
          </a:xfrm>
          <a:prstGeom prst="rect">
            <a:avLst/>
          </a:prstGeom>
          <a:noFill/>
        </p:spPr>
        <p:txBody>
          <a:bodyPr wrap="square" rtlCol="0">
            <a:spAutoFit/>
          </a:bodyPr>
          <a:lstStyle/>
          <a:p>
            <a:pPr algn="ctr">
              <a:spcAft>
                <a:spcPts val="600"/>
              </a:spcAft>
            </a:pPr>
            <a:r>
              <a:rPr lang="en-US" sz="1600" b="1" dirty="0">
                <a:latin typeface="Mont" panose="00000700000000000000" pitchFamily="50" charset="0"/>
                <a:cs typeface="Arial" panose="020B0604020202020204" pitchFamily="34" charset="0"/>
              </a:rPr>
              <a:t>Meal – Soyabean </a:t>
            </a:r>
            <a:r>
              <a:rPr lang="en-US" sz="1600" b="1" dirty="0" err="1">
                <a:latin typeface="Mont" panose="00000700000000000000" pitchFamily="50" charset="0"/>
                <a:cs typeface="Arial" panose="020B0604020202020204" pitchFamily="34" charset="0"/>
              </a:rPr>
              <a:t>FoB</a:t>
            </a:r>
            <a:endParaRPr lang="en-IN" sz="1600" dirty="0">
              <a:latin typeface="Mont" panose="00000700000000000000" pitchFamily="50" charset="0"/>
              <a:cs typeface="Arial" panose="020B0604020202020204" pitchFamily="34" charset="0"/>
            </a:endParaRPr>
          </a:p>
        </p:txBody>
      </p:sp>
      <p:sp>
        <p:nvSpPr>
          <p:cNvPr id="19" name="TextBox 18">
            <a:extLst>
              <a:ext uri="{FF2B5EF4-FFF2-40B4-BE49-F238E27FC236}">
                <a16:creationId xmlns:a16="http://schemas.microsoft.com/office/drawing/2014/main" id="{36A0738A-826D-DDDF-18ED-98849E4D8827}"/>
              </a:ext>
            </a:extLst>
          </p:cNvPr>
          <p:cNvSpPr txBox="1"/>
          <p:nvPr/>
        </p:nvSpPr>
        <p:spPr>
          <a:xfrm>
            <a:off x="9644463" y="3889316"/>
            <a:ext cx="2290504" cy="1384995"/>
          </a:xfrm>
          <a:prstGeom prst="rect">
            <a:avLst/>
          </a:prstGeom>
          <a:noFill/>
        </p:spPr>
        <p:txBody>
          <a:bodyPr wrap="square">
            <a:spAutoFit/>
          </a:bodyPr>
          <a:lstStyle/>
          <a:p>
            <a:pPr algn="ctr"/>
            <a:r>
              <a:rPr lang="en-US" sz="2800" b="1" cap="small" dirty="0">
                <a:effectLst>
                  <a:outerShdw blurRad="50800" dist="38100" dir="2700000" algn="tl" rotWithShape="0">
                    <a:prstClr val="black">
                      <a:alpha val="40000"/>
                    </a:prstClr>
                  </a:outerShdw>
                </a:effectLst>
                <a:latin typeface="Mont Bold" panose="00000900000000000000" pitchFamily="50" charset="0"/>
              </a:rPr>
              <a:t>10% Higher Cost of Production</a:t>
            </a:r>
            <a:endParaRPr lang="en-IN" sz="28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5581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70AFE-E41F-8F4D-9FAA-7305CFA2BAA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8CB95D6-A459-ECB7-760A-E1B4AEDAFC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990DF68-2F6A-AD2F-64AF-E54D7DFEE9D8}"/>
              </a:ext>
            </a:extLst>
          </p:cNvPr>
          <p:cNvSpPr txBox="1"/>
          <p:nvPr/>
        </p:nvSpPr>
        <p:spPr>
          <a:xfrm>
            <a:off x="395786" y="97031"/>
            <a:ext cx="11600596" cy="546625"/>
          </a:xfrm>
          <a:prstGeom prst="rect">
            <a:avLst/>
          </a:prstGeom>
          <a:noFill/>
        </p:spPr>
        <p:txBody>
          <a:bodyPr wrap="square" rtlCol="0">
            <a:spAutoFit/>
          </a:bodyPr>
          <a:lstStyle/>
          <a:p>
            <a:pPr>
              <a:lnSpc>
                <a:spcPct val="80000"/>
              </a:lnSpc>
            </a:pPr>
            <a:r>
              <a:rPr lang="en-US" sz="3600" b="1" cap="small" dirty="0">
                <a:latin typeface="Mont Bold" panose="00000900000000000000" pitchFamily="50" charset="0"/>
              </a:rPr>
              <a:t>Import Vs Grow</a:t>
            </a:r>
            <a:endParaRPr lang="en-IN" sz="3600" b="1" cap="small" dirty="0">
              <a:latin typeface="Mont Bold" panose="00000900000000000000" pitchFamily="50" charset="0"/>
            </a:endParaRPr>
          </a:p>
        </p:txBody>
      </p:sp>
      <p:sp>
        <p:nvSpPr>
          <p:cNvPr id="7" name="TextBox 6">
            <a:extLst>
              <a:ext uri="{FF2B5EF4-FFF2-40B4-BE49-F238E27FC236}">
                <a16:creationId xmlns:a16="http://schemas.microsoft.com/office/drawing/2014/main" id="{706FA587-CCE1-5460-3737-6BD0410C1868}"/>
              </a:ext>
            </a:extLst>
          </p:cNvPr>
          <p:cNvSpPr txBox="1"/>
          <p:nvPr/>
        </p:nvSpPr>
        <p:spPr>
          <a:xfrm>
            <a:off x="423081" y="570505"/>
            <a:ext cx="7928399" cy="4667432"/>
          </a:xfrm>
          <a:prstGeom prst="rect">
            <a:avLst/>
          </a:prstGeom>
          <a:noFill/>
        </p:spPr>
        <p:txBody>
          <a:bodyPr wrap="square" rtlCol="0">
            <a:spAutoFit/>
          </a:bodyPr>
          <a:lstStyle/>
          <a:p>
            <a:pPr algn="just">
              <a:lnSpc>
                <a:spcPct val="90000"/>
              </a:lnSpc>
              <a:spcAft>
                <a:spcPts val="300"/>
              </a:spcAft>
            </a:pPr>
            <a:r>
              <a:rPr lang="en-US" sz="2300" i="1" dirty="0">
                <a:latin typeface="Mont" panose="00000700000000000000" pitchFamily="50" charset="0"/>
                <a:cs typeface="Arial" panose="020B0604020202020204" pitchFamily="34" charset="0"/>
              </a:rPr>
              <a:t>With current constraints of land availability, estimated reduction of 4% yields of Maize and 3.8% in soyabean till 2047 due to climate change, nearly flat productivity growth in case of soyabean over past decade and limited production gains in case of maize, if we do not change our mindset, INDIA will be forced to IMPORT 55-65% of our animal feed concentrate requirement.</a:t>
            </a:r>
          </a:p>
          <a:p>
            <a:pPr marL="342900" indent="-342900" algn="just">
              <a:lnSpc>
                <a:spcPct val="90000"/>
              </a:lnSpc>
              <a:spcAft>
                <a:spcPts val="300"/>
              </a:spcAft>
              <a:buFont typeface="Arial" panose="020B0604020202020204" pitchFamily="34" charset="0"/>
              <a:buChar char="•"/>
            </a:pPr>
            <a:r>
              <a:rPr lang="en-US" sz="2300" b="1" dirty="0">
                <a:latin typeface="Mont" panose="00000700000000000000" pitchFamily="50" charset="0"/>
                <a:cs typeface="Arial" panose="020B0604020202020204" pitchFamily="34" charset="0"/>
              </a:rPr>
              <a:t>Feed accounts for 70% of production cost; feed volatility drives farmer distress.</a:t>
            </a:r>
          </a:p>
          <a:p>
            <a:pPr marL="342900" indent="-342900" algn="just">
              <a:lnSpc>
                <a:spcPct val="90000"/>
              </a:lnSpc>
              <a:spcAft>
                <a:spcPts val="300"/>
              </a:spcAft>
              <a:buFont typeface="Arial" panose="020B0604020202020204" pitchFamily="34" charset="0"/>
              <a:buChar char="•"/>
            </a:pPr>
            <a:r>
              <a:rPr lang="en-US" sz="2300" b="1" dirty="0">
                <a:latin typeface="Mont" panose="00000700000000000000" pitchFamily="50" charset="0"/>
                <a:cs typeface="Arial" panose="020B0604020202020204" pitchFamily="34" charset="0"/>
              </a:rPr>
              <a:t>India’s maize and soya yields are 25–40% below global average and 1/3</a:t>
            </a:r>
            <a:r>
              <a:rPr lang="en-US" sz="2300" b="1" baseline="30000" dirty="0">
                <a:latin typeface="Mont" panose="00000700000000000000" pitchFamily="50" charset="0"/>
                <a:cs typeface="Arial" panose="020B0604020202020204" pitchFamily="34" charset="0"/>
              </a:rPr>
              <a:t>rd</a:t>
            </a:r>
            <a:r>
              <a:rPr lang="en-US" sz="2300" b="1" dirty="0">
                <a:latin typeface="Mont" panose="00000700000000000000" pitchFamily="50" charset="0"/>
                <a:cs typeface="Arial" panose="020B0604020202020204" pitchFamily="34" charset="0"/>
              </a:rPr>
              <a:t> of top players, with price often 25–40% higher than global price (Brazil/US).</a:t>
            </a:r>
          </a:p>
          <a:p>
            <a:pPr marL="342900" indent="-342900" algn="just">
              <a:lnSpc>
                <a:spcPct val="90000"/>
              </a:lnSpc>
              <a:spcAft>
                <a:spcPts val="300"/>
              </a:spcAft>
              <a:buFont typeface="Arial" panose="020B0604020202020204" pitchFamily="34" charset="0"/>
              <a:buChar char="•"/>
            </a:pPr>
            <a:r>
              <a:rPr lang="en-US" sz="2300" b="1" dirty="0">
                <a:latin typeface="Mont" panose="00000700000000000000" pitchFamily="50" charset="0"/>
                <a:cs typeface="Arial" panose="020B0604020202020204" pitchFamily="34" charset="0"/>
              </a:rPr>
              <a:t>Feed substitution with DDGS and other suboptimal ingredients means lower protein efficiency in the final product.</a:t>
            </a:r>
            <a:endParaRPr lang="en-IN" sz="2300" b="1" dirty="0">
              <a:latin typeface="Mont" panose="00000700000000000000" pitchFamily="50" charset="0"/>
              <a:cs typeface="Arial" panose="020B0604020202020204" pitchFamily="34" charset="0"/>
            </a:endParaRPr>
          </a:p>
        </p:txBody>
      </p:sp>
      <p:pic>
        <p:nvPicPr>
          <p:cNvPr id="4" name="Picture 3">
            <a:extLst>
              <a:ext uri="{FF2B5EF4-FFF2-40B4-BE49-F238E27FC236}">
                <a16:creationId xmlns:a16="http://schemas.microsoft.com/office/drawing/2014/main" id="{F3CD0C5F-47AC-F172-B22D-B3955EF9B2B2}"/>
              </a:ext>
            </a:extLst>
          </p:cNvPr>
          <p:cNvPicPr>
            <a:picLocks noChangeAspect="1"/>
          </p:cNvPicPr>
          <p:nvPr/>
        </p:nvPicPr>
        <p:blipFill>
          <a:blip r:embed="rId3">
            <a:extLst>
              <a:ext uri="{28A0092B-C50C-407E-A947-70E740481C1C}">
                <a14:useLocalDpi xmlns:a14="http://schemas.microsoft.com/office/drawing/2010/main" val="0"/>
              </a:ext>
            </a:extLst>
          </a:blip>
          <a:srcRect t="6724"/>
          <a:stretch>
            <a:fillRect/>
          </a:stretch>
        </p:blipFill>
        <p:spPr>
          <a:xfrm>
            <a:off x="8511798" y="643656"/>
            <a:ext cx="3324265" cy="47706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465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43A8F-A45B-67EA-2717-35D5A861620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9DE2AE-1F8E-C65F-DFDC-2387D20106A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242ECD3-6ADE-5CCA-AAF7-8A17EA21B042}"/>
              </a:ext>
            </a:extLst>
          </p:cNvPr>
          <p:cNvSpPr txBox="1"/>
          <p:nvPr/>
        </p:nvSpPr>
        <p:spPr>
          <a:xfrm>
            <a:off x="395786" y="97031"/>
            <a:ext cx="11600596" cy="546625"/>
          </a:xfrm>
          <a:prstGeom prst="rect">
            <a:avLst/>
          </a:prstGeom>
          <a:noFill/>
        </p:spPr>
        <p:txBody>
          <a:bodyPr wrap="square" rtlCol="0">
            <a:spAutoFit/>
          </a:bodyPr>
          <a:lstStyle/>
          <a:p>
            <a:pPr>
              <a:lnSpc>
                <a:spcPct val="80000"/>
              </a:lnSpc>
            </a:pPr>
            <a:r>
              <a:rPr lang="en-US" sz="3600" b="1" cap="small" dirty="0">
                <a:latin typeface="Mont Bold" panose="00000900000000000000" pitchFamily="50" charset="0"/>
              </a:rPr>
              <a:t>Understanding GM Corn and GM Soya – Myths vs. Science</a:t>
            </a:r>
            <a:endParaRPr lang="en-IN" sz="3600" b="1" cap="small" dirty="0">
              <a:latin typeface="Mont Bold" panose="00000900000000000000" pitchFamily="50" charset="0"/>
            </a:endParaRPr>
          </a:p>
        </p:txBody>
      </p:sp>
      <p:sp>
        <p:nvSpPr>
          <p:cNvPr id="7" name="TextBox 6">
            <a:extLst>
              <a:ext uri="{FF2B5EF4-FFF2-40B4-BE49-F238E27FC236}">
                <a16:creationId xmlns:a16="http://schemas.microsoft.com/office/drawing/2014/main" id="{9078B612-2EB1-FCB0-FD12-E0393C2995A6}"/>
              </a:ext>
            </a:extLst>
          </p:cNvPr>
          <p:cNvSpPr txBox="1"/>
          <p:nvPr/>
        </p:nvSpPr>
        <p:spPr>
          <a:xfrm>
            <a:off x="423081" y="570505"/>
            <a:ext cx="5280295" cy="4861331"/>
          </a:xfrm>
          <a:prstGeom prst="rect">
            <a:avLst/>
          </a:prstGeom>
          <a:noFill/>
        </p:spPr>
        <p:txBody>
          <a:bodyPr wrap="square" rtlCol="0">
            <a:spAutoFit/>
          </a:bodyPr>
          <a:lstStyle/>
          <a:p>
            <a:pPr algn="just">
              <a:lnSpc>
                <a:spcPct val="90000"/>
              </a:lnSpc>
              <a:spcAft>
                <a:spcPts val="300"/>
              </a:spcAft>
            </a:pPr>
            <a:r>
              <a:rPr lang="en-US" sz="2000" dirty="0">
                <a:latin typeface="Mont" panose="00000700000000000000" pitchFamily="50" charset="0"/>
                <a:cs typeface="Arial" panose="020B0604020202020204" pitchFamily="34" charset="0"/>
              </a:rPr>
              <a:t>Over 25 years of research, 900+ studies, and hundreds of independent research groups have reached the same conclusion. GMOs are not a health hazard. </a:t>
            </a:r>
          </a:p>
          <a:p>
            <a:pPr algn="just">
              <a:lnSpc>
                <a:spcPct val="90000"/>
              </a:lnSpc>
              <a:spcAft>
                <a:spcPts val="300"/>
              </a:spcAft>
            </a:pPr>
            <a:r>
              <a:rPr lang="en-US" sz="2000" dirty="0">
                <a:latin typeface="Mont" panose="00000700000000000000" pitchFamily="50" charset="0"/>
                <a:cs typeface="Arial" panose="020B0604020202020204" pitchFamily="34" charset="0"/>
              </a:rPr>
              <a:t>In fact, they have reduced pesticide use, cut crop losses, and even improved nutrition in many cases.</a:t>
            </a:r>
          </a:p>
          <a:p>
            <a:pPr algn="just">
              <a:lnSpc>
                <a:spcPct val="90000"/>
              </a:lnSpc>
              <a:spcAft>
                <a:spcPts val="300"/>
              </a:spcAft>
            </a:pPr>
            <a:r>
              <a:rPr lang="en-US" sz="2400" b="1" dirty="0">
                <a:latin typeface="Mont" panose="00000700000000000000" pitchFamily="50" charset="0"/>
                <a:cs typeface="Arial" panose="020B0604020202020204" pitchFamily="34" charset="0"/>
              </a:rPr>
              <a:t>“GM foods currently available on the international market have passed safety assessments and are not likely to present risks for human health.”  - WHO</a:t>
            </a:r>
          </a:p>
          <a:p>
            <a:pPr algn="just">
              <a:lnSpc>
                <a:spcPct val="90000"/>
              </a:lnSpc>
              <a:spcAft>
                <a:spcPts val="300"/>
              </a:spcAft>
            </a:pPr>
            <a:r>
              <a:rPr lang="en-US" sz="2000" dirty="0">
                <a:latin typeface="Mont" panose="00000700000000000000" pitchFamily="50" charset="0"/>
                <a:cs typeface="Arial" panose="020B0604020202020204" pitchFamily="34" charset="0"/>
              </a:rPr>
              <a:t>The controversies that remain—about corporate control of seeds, pesticide policies, or farmer income—are real and important, but they are economic and social debates, not food safety issues.</a:t>
            </a:r>
            <a:endParaRPr lang="en-IN" sz="2000" b="1" dirty="0">
              <a:latin typeface="Mont" panose="000007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4114C075-D58E-D433-C401-93842B3BF532}"/>
              </a:ext>
            </a:extLst>
          </p:cNvPr>
          <p:cNvPicPr>
            <a:picLocks noChangeAspect="1"/>
          </p:cNvPicPr>
          <p:nvPr/>
        </p:nvPicPr>
        <p:blipFill>
          <a:blip r:embed="rId3">
            <a:clrChange>
              <a:clrFrom>
                <a:srgbClr val="FFFFFF"/>
              </a:clrFrom>
              <a:clrTo>
                <a:srgbClr val="FFFFFF">
                  <a:alpha val="0"/>
                </a:srgbClr>
              </a:clrTo>
            </a:clrChange>
          </a:blip>
          <a:srcRect l="434"/>
          <a:stretch>
            <a:fillRect/>
          </a:stretch>
        </p:blipFill>
        <p:spPr>
          <a:xfrm>
            <a:off x="5730670" y="519705"/>
            <a:ext cx="6265711" cy="49462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101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TotalTime>
  <Words>1086</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Mont</vt:lpstr>
      <vt:lpstr>Mont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Netra Vilekar</dc:creator>
  <cp:lastModifiedBy>Deepak Pareek</cp:lastModifiedBy>
  <cp:revision>7</cp:revision>
  <dcterms:created xsi:type="dcterms:W3CDTF">2025-10-16T14:20:44Z</dcterms:created>
  <dcterms:modified xsi:type="dcterms:W3CDTF">2025-11-17T13:23:28Z</dcterms:modified>
</cp:coreProperties>
</file>